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handoutMasterIdLst>
    <p:handoutMasterId r:id="rId20"/>
  </p:handoutMasterIdLst>
  <p:sldIdLst>
    <p:sldId id="287" r:id="rId5"/>
    <p:sldId id="289" r:id="rId6"/>
    <p:sldId id="300" r:id="rId7"/>
    <p:sldId id="304" r:id="rId8"/>
    <p:sldId id="303" r:id="rId9"/>
    <p:sldId id="306" r:id="rId10"/>
    <p:sldId id="294" r:id="rId11"/>
    <p:sldId id="290" r:id="rId12"/>
    <p:sldId id="305" r:id="rId13"/>
    <p:sldId id="295" r:id="rId14"/>
    <p:sldId id="296" r:id="rId15"/>
    <p:sldId id="297" r:id="rId16"/>
    <p:sldId id="298" r:id="rId17"/>
    <p:sldId id="291" r:id="rId18"/>
    <p:sldId id="310" r:id="rId19"/>
  </p:sldIdLst>
  <p:sldSz cx="12192000" cy="6858000"/>
  <p:notesSz cx="6888163" cy="10021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C86A5A-33B7-4F25-ACDA-2D779B14DA33}" v="8" dt="2023-07-27T09:44:29.070"/>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9" autoAdjust="0"/>
    <p:restoredTop sz="94660"/>
  </p:normalViewPr>
  <p:slideViewPr>
    <p:cSldViewPr snapToGrid="0">
      <p:cViewPr varScale="1">
        <p:scale>
          <a:sx n="90" d="100"/>
          <a:sy n="90" d="100"/>
        </p:scale>
        <p:origin x="1216" y="184"/>
      </p:cViewPr>
      <p:guideLst/>
    </p:cSldViewPr>
  </p:slideViewPr>
  <p:notesTextViewPr>
    <p:cViewPr>
      <p:scale>
        <a:sx n="1" d="1"/>
        <a:sy n="1" d="1"/>
      </p:scale>
      <p:origin x="0" y="0"/>
    </p:cViewPr>
  </p:notesText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nna G." userId="521896cc367e07f7" providerId="LiveId" clId="{D0C86A5A-33B7-4F25-ACDA-2D779B14DA33}"/>
    <pc:docChg chg="custSel modSld modMainMaster">
      <pc:chgData name="Gianna G." userId="521896cc367e07f7" providerId="LiveId" clId="{D0C86A5A-33B7-4F25-ACDA-2D779B14DA33}" dt="2023-07-27T09:58:21.575" v="17" actId="20577"/>
      <pc:docMkLst>
        <pc:docMk/>
      </pc:docMkLst>
      <pc:sldChg chg="addSp delSp modSp mod">
        <pc:chgData name="Gianna G." userId="521896cc367e07f7" providerId="LiveId" clId="{D0C86A5A-33B7-4F25-ACDA-2D779B14DA33}" dt="2023-07-27T09:42:37.534" v="1" actId="27636"/>
        <pc:sldMkLst>
          <pc:docMk/>
          <pc:sldMk cId="3817231005" sldId="287"/>
        </pc:sldMkLst>
        <pc:spChg chg="del">
          <ac:chgData name="Gianna G." userId="521896cc367e07f7" providerId="LiveId" clId="{D0C86A5A-33B7-4F25-ACDA-2D779B14DA33}" dt="2023-07-27T09:42:37.504" v="0" actId="478"/>
          <ac:spMkLst>
            <pc:docMk/>
            <pc:sldMk cId="3817231005" sldId="287"/>
            <ac:spMk id="5" creationId="{F88C780B-C27F-46F7-930D-F4189383AC6B}"/>
          </ac:spMkLst>
        </pc:spChg>
        <pc:spChg chg="add mod">
          <ac:chgData name="Gianna G." userId="521896cc367e07f7" providerId="LiveId" clId="{D0C86A5A-33B7-4F25-ACDA-2D779B14DA33}" dt="2023-07-27T09:42:37.534" v="1" actId="27636"/>
          <ac:spMkLst>
            <pc:docMk/>
            <pc:sldMk cId="3817231005" sldId="287"/>
            <ac:spMk id="7" creationId="{392101BB-CF76-B001-F82B-D92EE58B2F5E}"/>
          </ac:spMkLst>
        </pc:spChg>
      </pc:sldChg>
      <pc:sldMasterChg chg="modSldLayout">
        <pc:chgData name="Gianna G." userId="521896cc367e07f7" providerId="LiveId" clId="{D0C86A5A-33B7-4F25-ACDA-2D779B14DA33}" dt="2023-07-27T09:58:21.575" v="17" actId="20577"/>
        <pc:sldMasterMkLst>
          <pc:docMk/>
          <pc:sldMasterMk cId="3096743730" sldId="2147483750"/>
        </pc:sldMasterMkLst>
        <pc:sldLayoutChg chg="modSp mod">
          <pc:chgData name="Gianna G." userId="521896cc367e07f7" providerId="LiveId" clId="{D0C86A5A-33B7-4F25-ACDA-2D779B14DA33}" dt="2023-07-27T09:58:21.575" v="17" actId="20577"/>
          <pc:sldLayoutMkLst>
            <pc:docMk/>
            <pc:sldMasterMk cId="3096743730" sldId="2147483750"/>
            <pc:sldLayoutMk cId="2867798569" sldId="2147483741"/>
          </pc:sldLayoutMkLst>
          <pc:spChg chg="mod">
            <ac:chgData name="Gianna G." userId="521896cc367e07f7" providerId="LiveId" clId="{D0C86A5A-33B7-4F25-ACDA-2D779B14DA33}" dt="2023-07-27T09:58:21.575" v="17" actId="20577"/>
            <ac:spMkLst>
              <pc:docMk/>
              <pc:sldMasterMk cId="3096743730" sldId="2147483750"/>
              <pc:sldLayoutMk cId="2867798569" sldId="2147483741"/>
              <ac:spMk id="19" creationId="{FBAC2965-A360-4DE9-8AC4-E3CB8152CE87}"/>
            </ac:spMkLst>
          </pc:spChg>
        </pc:sldLayoutChg>
        <pc:sldLayoutChg chg="modSp mod">
          <pc:chgData name="Gianna G." userId="521896cc367e07f7" providerId="LiveId" clId="{D0C86A5A-33B7-4F25-ACDA-2D779B14DA33}" dt="2023-07-27T09:58:08.136" v="13" actId="20577"/>
          <pc:sldLayoutMkLst>
            <pc:docMk/>
            <pc:sldMasterMk cId="3096743730" sldId="2147483750"/>
            <pc:sldLayoutMk cId="4185128903" sldId="2147483742"/>
          </pc:sldLayoutMkLst>
          <pc:spChg chg="mod">
            <ac:chgData name="Gianna G." userId="521896cc367e07f7" providerId="LiveId" clId="{D0C86A5A-33B7-4F25-ACDA-2D779B14DA33}" dt="2023-07-27T09:58:08.136" v="13" actId="20577"/>
            <ac:spMkLst>
              <pc:docMk/>
              <pc:sldMasterMk cId="3096743730" sldId="2147483750"/>
              <pc:sldLayoutMk cId="4185128903" sldId="2147483742"/>
              <ac:spMk id="11" creationId="{225EB480-B3F4-4567-B0B3-7D3AA938ECB6}"/>
            </ac:spMkLst>
          </pc:spChg>
          <pc:picChg chg="mod">
            <ac:chgData name="Gianna G." userId="521896cc367e07f7" providerId="LiveId" clId="{D0C86A5A-33B7-4F25-ACDA-2D779B14DA33}" dt="2023-07-27T09:44:29.067" v="9" actId="12788"/>
            <ac:picMkLst>
              <pc:docMk/>
              <pc:sldMasterMk cId="3096743730" sldId="2147483750"/>
              <pc:sldLayoutMk cId="4185128903" sldId="2147483742"/>
              <ac:picMk id="3" creationId="{DC0ACCC5-830E-4F0D-703F-17CC99EAFBF8}"/>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4" creationId="{5473AFCE-BD19-9DF4-1BB0-AF8D323968FF}"/>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5" creationId="{A44C7EDF-7FC2-E1B3-E625-8649AD06192D}"/>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12" creationId="{B1A0C8F5-F28E-4D83-DEFB-8782FFD2EE59}"/>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16" creationId="{FC787FDE-E89B-AF5C-EEE8-7F410EE9642E}"/>
            </ac:picMkLst>
          </pc:pic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97E974-CB6B-4841-B667-A8C69D60AD4B}" type="doc">
      <dgm:prSet loTypeId="urn:microsoft.com/office/officeart/2005/8/layout/venn1" loCatId="" qsTypeId="urn:microsoft.com/office/officeart/2005/8/quickstyle/simple1" qsCatId="simple" csTypeId="urn:microsoft.com/office/officeart/2005/8/colors/accent1_2" csCatId="accent1" phldr="1"/>
      <dgm:spPr/>
    </dgm:pt>
    <dgm:pt modelId="{1C675583-636E-0C43-8472-09512A51B57D}">
      <dgm:prSet phldrT="[Text]" custT="1"/>
      <dgm:spPr>
        <a:solidFill>
          <a:srgbClr val="ED7D31">
            <a:alpha val="50000"/>
          </a:srgbClr>
        </a:solidFill>
        <a:ln w="12700" cap="flat" cmpd="sng" algn="ctr">
          <a:solidFill>
            <a:prstClr val="white">
              <a:hueOff val="0"/>
              <a:satOff val="0"/>
              <a:lumOff val="0"/>
              <a:alphaOff val="0"/>
            </a:prstClr>
          </a:solidFill>
          <a:prstDash val="solid"/>
          <a:miter lim="800000"/>
        </a:ln>
        <a:effectLst/>
      </dgm:spPr>
      <dgm:t>
        <a:bodyPr spcFirstLastPara="0" vert="horz" wrap="square" lIns="0" tIns="0" rIns="0" bIns="0" numCol="1" spcCol="1270" anchor="ctr" anchorCtr="0"/>
        <a:lstStyle/>
        <a:p>
          <a:r>
            <a:rPr lang="en-GB" sz="900" kern="1200" dirty="0"/>
            <a:t>Individual </a:t>
          </a:r>
          <a:r>
            <a:rPr lang="en-GB" sz="900" kern="1200" dirty="0">
              <a:solidFill>
                <a:prstClr val="black">
                  <a:hueOff val="0"/>
                  <a:satOff val="0"/>
                  <a:lumOff val="0"/>
                  <a:alphaOff val="0"/>
                </a:prstClr>
              </a:solidFill>
              <a:latin typeface="Calibri" panose="020F0502020204030204"/>
              <a:ea typeface="+mn-ea"/>
              <a:cs typeface="+mn-cs"/>
            </a:rPr>
            <a:t>workers</a:t>
          </a:r>
        </a:p>
      </dgm:t>
    </dgm:pt>
    <dgm:pt modelId="{5474AD14-2B00-5746-990B-C5DED16CB8EF}" type="parTrans" cxnId="{2FBA02FC-6696-9549-BD66-D9E4AE3E3BD1}">
      <dgm:prSet/>
      <dgm:spPr/>
      <dgm:t>
        <a:bodyPr/>
        <a:lstStyle/>
        <a:p>
          <a:endParaRPr lang="en-GB"/>
        </a:p>
      </dgm:t>
    </dgm:pt>
    <dgm:pt modelId="{14995EC1-E90B-4842-980C-6F6FD03AC351}" type="sibTrans" cxnId="{2FBA02FC-6696-9549-BD66-D9E4AE3E3BD1}">
      <dgm:prSet/>
      <dgm:spPr/>
      <dgm:t>
        <a:bodyPr/>
        <a:lstStyle/>
        <a:p>
          <a:endParaRPr lang="en-GB"/>
        </a:p>
      </dgm:t>
    </dgm:pt>
    <dgm:pt modelId="{9989CD73-2F13-8D43-9EAB-3E99DEBE447F}">
      <dgm:prSet phldrT="[Text]"/>
      <dgm:spPr>
        <a:solidFill>
          <a:schemeClr val="accent2">
            <a:alpha val="50000"/>
          </a:schemeClr>
        </a:solidFill>
      </dgm:spPr>
      <dgm:t>
        <a:bodyPr/>
        <a:lstStyle/>
        <a:p>
          <a:r>
            <a:rPr lang="en-GB" dirty="0"/>
            <a:t>Organisations</a:t>
          </a:r>
        </a:p>
      </dgm:t>
    </dgm:pt>
    <dgm:pt modelId="{E88B5C89-D6C0-5944-A71E-70986E50A2D2}" type="parTrans" cxnId="{C3231E9A-1D5B-6747-8276-736B4AB4B181}">
      <dgm:prSet/>
      <dgm:spPr/>
      <dgm:t>
        <a:bodyPr/>
        <a:lstStyle/>
        <a:p>
          <a:endParaRPr lang="en-GB"/>
        </a:p>
      </dgm:t>
    </dgm:pt>
    <dgm:pt modelId="{DDA63F8C-CF3A-BA43-8584-674347F7A002}" type="sibTrans" cxnId="{C3231E9A-1D5B-6747-8276-736B4AB4B181}">
      <dgm:prSet/>
      <dgm:spPr/>
      <dgm:t>
        <a:bodyPr/>
        <a:lstStyle/>
        <a:p>
          <a:endParaRPr lang="en-GB"/>
        </a:p>
      </dgm:t>
    </dgm:pt>
    <dgm:pt modelId="{A63FBA07-9D4C-D34B-825E-791D34A99CDC}">
      <dgm:prSet phldrT="[Text]"/>
      <dgm:spPr>
        <a:solidFill>
          <a:schemeClr val="accent2">
            <a:alpha val="50000"/>
          </a:schemeClr>
        </a:solidFill>
      </dgm:spPr>
      <dgm:t>
        <a:bodyPr/>
        <a:lstStyle/>
        <a:p>
          <a:r>
            <a:rPr lang="en-GB"/>
            <a:t>Labour market</a:t>
          </a:r>
        </a:p>
      </dgm:t>
    </dgm:pt>
    <dgm:pt modelId="{5139BEE7-942B-8E4F-BB3E-5F60C64ADA53}" type="sibTrans" cxnId="{6DCB70EA-B53D-4A44-8FDB-1D562DCB40BB}">
      <dgm:prSet/>
      <dgm:spPr/>
      <dgm:t>
        <a:bodyPr/>
        <a:lstStyle/>
        <a:p>
          <a:endParaRPr lang="en-GB"/>
        </a:p>
      </dgm:t>
    </dgm:pt>
    <dgm:pt modelId="{0C1BDB46-C787-424B-8B9A-E2C4B83857FE}" type="parTrans" cxnId="{6DCB70EA-B53D-4A44-8FDB-1D562DCB40BB}">
      <dgm:prSet/>
      <dgm:spPr/>
      <dgm:t>
        <a:bodyPr/>
        <a:lstStyle/>
        <a:p>
          <a:endParaRPr lang="en-GB"/>
        </a:p>
      </dgm:t>
    </dgm:pt>
    <dgm:pt modelId="{A73F7308-F4F8-E64C-8FDE-2819DC3349C9}" type="pres">
      <dgm:prSet presAssocID="{2497E974-CB6B-4841-B667-A8C69D60AD4B}" presName="compositeShape" presStyleCnt="0">
        <dgm:presLayoutVars>
          <dgm:chMax val="7"/>
          <dgm:dir/>
          <dgm:resizeHandles val="exact"/>
        </dgm:presLayoutVars>
      </dgm:prSet>
      <dgm:spPr/>
    </dgm:pt>
    <dgm:pt modelId="{0E67A7B8-D45B-3343-B987-1CE90274CEFC}" type="pres">
      <dgm:prSet presAssocID="{A63FBA07-9D4C-D34B-825E-791D34A99CDC}" presName="circ1" presStyleLbl="vennNode1" presStyleIdx="0" presStyleCnt="3"/>
      <dgm:spPr/>
    </dgm:pt>
    <dgm:pt modelId="{B254CB8F-C7A5-7C47-9F5C-AA702FEB033D}" type="pres">
      <dgm:prSet presAssocID="{A63FBA07-9D4C-D34B-825E-791D34A99CDC}" presName="circ1Tx" presStyleLbl="revTx" presStyleIdx="0" presStyleCnt="0">
        <dgm:presLayoutVars>
          <dgm:chMax val="0"/>
          <dgm:chPref val="0"/>
          <dgm:bulletEnabled val="1"/>
        </dgm:presLayoutVars>
      </dgm:prSet>
      <dgm:spPr/>
    </dgm:pt>
    <dgm:pt modelId="{BD471B13-7C7B-C841-AA41-B2EDB2523FA9}" type="pres">
      <dgm:prSet presAssocID="{1C675583-636E-0C43-8472-09512A51B57D}" presName="circ2" presStyleLbl="vennNode1" presStyleIdx="1" presStyleCnt="3"/>
      <dgm:spPr>
        <a:xfrm>
          <a:off x="1242461" y="711306"/>
          <a:ext cx="1101377" cy="1101377"/>
        </a:xfrm>
        <a:prstGeom prst="ellipse">
          <a:avLst/>
        </a:prstGeom>
      </dgm:spPr>
    </dgm:pt>
    <dgm:pt modelId="{D671B2F1-A53D-6648-ACD9-6ADF9C1F5E05}" type="pres">
      <dgm:prSet presAssocID="{1C675583-636E-0C43-8472-09512A51B57D}" presName="circ2Tx" presStyleLbl="revTx" presStyleIdx="0" presStyleCnt="0">
        <dgm:presLayoutVars>
          <dgm:chMax val="0"/>
          <dgm:chPref val="0"/>
          <dgm:bulletEnabled val="1"/>
        </dgm:presLayoutVars>
      </dgm:prSet>
      <dgm:spPr/>
    </dgm:pt>
    <dgm:pt modelId="{90EADA41-86E1-3344-B482-4FB1A3FCC4E7}" type="pres">
      <dgm:prSet presAssocID="{9989CD73-2F13-8D43-9EAB-3E99DEBE447F}" presName="circ3" presStyleLbl="vennNode1" presStyleIdx="2" presStyleCnt="3"/>
      <dgm:spPr/>
    </dgm:pt>
    <dgm:pt modelId="{9A1E6581-CEDA-4C49-B678-4202244D10C8}" type="pres">
      <dgm:prSet presAssocID="{9989CD73-2F13-8D43-9EAB-3E99DEBE447F}" presName="circ3Tx" presStyleLbl="revTx" presStyleIdx="0" presStyleCnt="0">
        <dgm:presLayoutVars>
          <dgm:chMax val="0"/>
          <dgm:chPref val="0"/>
          <dgm:bulletEnabled val="1"/>
        </dgm:presLayoutVars>
      </dgm:prSet>
      <dgm:spPr/>
    </dgm:pt>
  </dgm:ptLst>
  <dgm:cxnLst>
    <dgm:cxn modelId="{3F8A242D-7CB1-D148-8CE0-6E3869F2D3C4}" type="presOf" srcId="{2497E974-CB6B-4841-B667-A8C69D60AD4B}" destId="{A73F7308-F4F8-E64C-8FDE-2819DC3349C9}" srcOrd="0" destOrd="0" presId="urn:microsoft.com/office/officeart/2005/8/layout/venn1"/>
    <dgm:cxn modelId="{610FBA37-451B-624F-90D3-A52CB9B328CB}" type="presOf" srcId="{1C675583-636E-0C43-8472-09512A51B57D}" destId="{D671B2F1-A53D-6648-ACD9-6ADF9C1F5E05}" srcOrd="1" destOrd="0" presId="urn:microsoft.com/office/officeart/2005/8/layout/venn1"/>
    <dgm:cxn modelId="{B8761748-1BCB-D845-8FD6-B822A1738949}" type="presOf" srcId="{9989CD73-2F13-8D43-9EAB-3E99DEBE447F}" destId="{90EADA41-86E1-3344-B482-4FB1A3FCC4E7}" srcOrd="0" destOrd="0" presId="urn:microsoft.com/office/officeart/2005/8/layout/venn1"/>
    <dgm:cxn modelId="{51971A90-B77F-094A-92EB-39BFD653B1D4}" type="presOf" srcId="{9989CD73-2F13-8D43-9EAB-3E99DEBE447F}" destId="{9A1E6581-CEDA-4C49-B678-4202244D10C8}" srcOrd="1" destOrd="0" presId="urn:microsoft.com/office/officeart/2005/8/layout/venn1"/>
    <dgm:cxn modelId="{C3231E9A-1D5B-6747-8276-736B4AB4B181}" srcId="{2497E974-CB6B-4841-B667-A8C69D60AD4B}" destId="{9989CD73-2F13-8D43-9EAB-3E99DEBE447F}" srcOrd="2" destOrd="0" parTransId="{E88B5C89-D6C0-5944-A71E-70986E50A2D2}" sibTransId="{DDA63F8C-CF3A-BA43-8584-674347F7A002}"/>
    <dgm:cxn modelId="{0EA190C3-599F-D943-8B19-63D86C90A2AD}" type="presOf" srcId="{A63FBA07-9D4C-D34B-825E-791D34A99CDC}" destId="{0E67A7B8-D45B-3343-B987-1CE90274CEFC}" srcOrd="0" destOrd="0" presId="urn:microsoft.com/office/officeart/2005/8/layout/venn1"/>
    <dgm:cxn modelId="{15E0D5CD-D63D-2445-AD12-C658B86E3960}" type="presOf" srcId="{A63FBA07-9D4C-D34B-825E-791D34A99CDC}" destId="{B254CB8F-C7A5-7C47-9F5C-AA702FEB033D}" srcOrd="1" destOrd="0" presId="urn:microsoft.com/office/officeart/2005/8/layout/venn1"/>
    <dgm:cxn modelId="{6DCB70EA-B53D-4A44-8FDB-1D562DCB40BB}" srcId="{2497E974-CB6B-4841-B667-A8C69D60AD4B}" destId="{A63FBA07-9D4C-D34B-825E-791D34A99CDC}" srcOrd="0" destOrd="0" parTransId="{0C1BDB46-C787-424B-8B9A-E2C4B83857FE}" sibTransId="{5139BEE7-942B-8E4F-BB3E-5F60C64ADA53}"/>
    <dgm:cxn modelId="{2FBA02FC-6696-9549-BD66-D9E4AE3E3BD1}" srcId="{2497E974-CB6B-4841-B667-A8C69D60AD4B}" destId="{1C675583-636E-0C43-8472-09512A51B57D}" srcOrd="1" destOrd="0" parTransId="{5474AD14-2B00-5746-990B-C5DED16CB8EF}" sibTransId="{14995EC1-E90B-4842-980C-6F6FD03AC351}"/>
    <dgm:cxn modelId="{B5D9F8FC-805D-BA4D-A7B3-DC9349EA7BC8}" type="presOf" srcId="{1C675583-636E-0C43-8472-09512A51B57D}" destId="{BD471B13-7C7B-C841-AA41-B2EDB2523FA9}" srcOrd="0" destOrd="0" presId="urn:microsoft.com/office/officeart/2005/8/layout/venn1"/>
    <dgm:cxn modelId="{C9E4E7B8-3C07-7148-9406-01F8F7A56237}" type="presParOf" srcId="{A73F7308-F4F8-E64C-8FDE-2819DC3349C9}" destId="{0E67A7B8-D45B-3343-B987-1CE90274CEFC}" srcOrd="0" destOrd="0" presId="urn:microsoft.com/office/officeart/2005/8/layout/venn1"/>
    <dgm:cxn modelId="{D997ACBA-8837-5545-A031-90938D5B0391}" type="presParOf" srcId="{A73F7308-F4F8-E64C-8FDE-2819DC3349C9}" destId="{B254CB8F-C7A5-7C47-9F5C-AA702FEB033D}" srcOrd="1" destOrd="0" presId="urn:microsoft.com/office/officeart/2005/8/layout/venn1"/>
    <dgm:cxn modelId="{6E0BFD2D-1644-7749-ABA1-3CE8B503054D}" type="presParOf" srcId="{A73F7308-F4F8-E64C-8FDE-2819DC3349C9}" destId="{BD471B13-7C7B-C841-AA41-B2EDB2523FA9}" srcOrd="2" destOrd="0" presId="urn:microsoft.com/office/officeart/2005/8/layout/venn1"/>
    <dgm:cxn modelId="{D8BF1848-9E2C-3A4B-9CBD-3E5A5DDB8A55}" type="presParOf" srcId="{A73F7308-F4F8-E64C-8FDE-2819DC3349C9}" destId="{D671B2F1-A53D-6648-ACD9-6ADF9C1F5E05}" srcOrd="3" destOrd="0" presId="urn:microsoft.com/office/officeart/2005/8/layout/venn1"/>
    <dgm:cxn modelId="{9C9B9235-219A-FF4F-A70C-B4F6572165D0}" type="presParOf" srcId="{A73F7308-F4F8-E64C-8FDE-2819DC3349C9}" destId="{90EADA41-86E1-3344-B482-4FB1A3FCC4E7}" srcOrd="4" destOrd="0" presId="urn:microsoft.com/office/officeart/2005/8/layout/venn1"/>
    <dgm:cxn modelId="{AFDB0830-5094-1646-991B-7FE50559B795}" type="presParOf" srcId="{A73F7308-F4F8-E64C-8FDE-2819DC3349C9}" destId="{9A1E6581-CEDA-4C49-B678-4202244D10C8}"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97E974-CB6B-4841-B667-A8C69D60AD4B}" type="doc">
      <dgm:prSet loTypeId="urn:microsoft.com/office/officeart/2005/8/layout/venn1" loCatId="" qsTypeId="urn:microsoft.com/office/officeart/2005/8/quickstyle/simple1" qsCatId="simple" csTypeId="urn:microsoft.com/office/officeart/2005/8/colors/accent1_2" csCatId="accent1" phldr="1"/>
      <dgm:spPr/>
    </dgm:pt>
    <dgm:pt modelId="{1C675583-636E-0C43-8472-09512A51B57D}">
      <dgm:prSet phldrT="[Text]"/>
      <dgm:spPr>
        <a:solidFill>
          <a:schemeClr val="accent2">
            <a:alpha val="50000"/>
          </a:schemeClr>
        </a:solidFill>
      </dgm:spPr>
      <dgm:t>
        <a:bodyPr/>
        <a:lstStyle/>
        <a:p>
          <a:r>
            <a:rPr lang="en-GB" dirty="0"/>
            <a:t>Individual workers</a:t>
          </a:r>
        </a:p>
      </dgm:t>
    </dgm:pt>
    <dgm:pt modelId="{5474AD14-2B00-5746-990B-C5DED16CB8EF}" type="parTrans" cxnId="{2FBA02FC-6696-9549-BD66-D9E4AE3E3BD1}">
      <dgm:prSet/>
      <dgm:spPr/>
      <dgm:t>
        <a:bodyPr/>
        <a:lstStyle/>
        <a:p>
          <a:endParaRPr lang="en-GB"/>
        </a:p>
      </dgm:t>
    </dgm:pt>
    <dgm:pt modelId="{14995EC1-E90B-4842-980C-6F6FD03AC351}" type="sibTrans" cxnId="{2FBA02FC-6696-9549-BD66-D9E4AE3E3BD1}">
      <dgm:prSet/>
      <dgm:spPr/>
      <dgm:t>
        <a:bodyPr/>
        <a:lstStyle/>
        <a:p>
          <a:endParaRPr lang="en-GB"/>
        </a:p>
      </dgm:t>
    </dgm:pt>
    <dgm:pt modelId="{9989CD73-2F13-8D43-9EAB-3E99DEBE447F}">
      <dgm:prSet phldrT="[Text]"/>
      <dgm:spPr>
        <a:solidFill>
          <a:schemeClr val="accent2">
            <a:alpha val="50000"/>
          </a:schemeClr>
        </a:solidFill>
      </dgm:spPr>
      <dgm:t>
        <a:bodyPr/>
        <a:lstStyle/>
        <a:p>
          <a:r>
            <a:rPr lang="en-GB" dirty="0"/>
            <a:t>Organisations</a:t>
          </a:r>
        </a:p>
      </dgm:t>
    </dgm:pt>
    <dgm:pt modelId="{E88B5C89-D6C0-5944-A71E-70986E50A2D2}" type="parTrans" cxnId="{C3231E9A-1D5B-6747-8276-736B4AB4B181}">
      <dgm:prSet/>
      <dgm:spPr/>
      <dgm:t>
        <a:bodyPr/>
        <a:lstStyle/>
        <a:p>
          <a:endParaRPr lang="en-GB"/>
        </a:p>
      </dgm:t>
    </dgm:pt>
    <dgm:pt modelId="{DDA63F8C-CF3A-BA43-8584-674347F7A002}" type="sibTrans" cxnId="{C3231E9A-1D5B-6747-8276-736B4AB4B181}">
      <dgm:prSet/>
      <dgm:spPr/>
      <dgm:t>
        <a:bodyPr/>
        <a:lstStyle/>
        <a:p>
          <a:endParaRPr lang="en-GB"/>
        </a:p>
      </dgm:t>
    </dgm:pt>
    <dgm:pt modelId="{A73F7308-F4F8-E64C-8FDE-2819DC3349C9}" type="pres">
      <dgm:prSet presAssocID="{2497E974-CB6B-4841-B667-A8C69D60AD4B}" presName="compositeShape" presStyleCnt="0">
        <dgm:presLayoutVars>
          <dgm:chMax val="7"/>
          <dgm:dir/>
          <dgm:resizeHandles val="exact"/>
        </dgm:presLayoutVars>
      </dgm:prSet>
      <dgm:spPr/>
    </dgm:pt>
    <dgm:pt modelId="{B51BA620-CD90-794F-9F38-8C6281EFFBC4}" type="pres">
      <dgm:prSet presAssocID="{1C675583-636E-0C43-8472-09512A51B57D}" presName="circ1" presStyleLbl="vennNode1" presStyleIdx="0" presStyleCnt="2"/>
      <dgm:spPr/>
    </dgm:pt>
    <dgm:pt modelId="{3BC81A10-0160-EC4B-98CF-0798C04B9E21}" type="pres">
      <dgm:prSet presAssocID="{1C675583-636E-0C43-8472-09512A51B57D}" presName="circ1Tx" presStyleLbl="revTx" presStyleIdx="0" presStyleCnt="0">
        <dgm:presLayoutVars>
          <dgm:chMax val="0"/>
          <dgm:chPref val="0"/>
          <dgm:bulletEnabled val="1"/>
        </dgm:presLayoutVars>
      </dgm:prSet>
      <dgm:spPr/>
    </dgm:pt>
    <dgm:pt modelId="{C793337C-E6F2-5D46-9375-BE9772275219}" type="pres">
      <dgm:prSet presAssocID="{9989CD73-2F13-8D43-9EAB-3E99DEBE447F}" presName="circ2" presStyleLbl="vennNode1" presStyleIdx="1" presStyleCnt="2"/>
      <dgm:spPr/>
    </dgm:pt>
    <dgm:pt modelId="{E51BA6FD-31C1-E441-A535-9BAE2B07B318}" type="pres">
      <dgm:prSet presAssocID="{9989CD73-2F13-8D43-9EAB-3E99DEBE447F}" presName="circ2Tx" presStyleLbl="revTx" presStyleIdx="0" presStyleCnt="0">
        <dgm:presLayoutVars>
          <dgm:chMax val="0"/>
          <dgm:chPref val="0"/>
          <dgm:bulletEnabled val="1"/>
        </dgm:presLayoutVars>
      </dgm:prSet>
      <dgm:spPr/>
    </dgm:pt>
  </dgm:ptLst>
  <dgm:cxnLst>
    <dgm:cxn modelId="{3F8A242D-7CB1-D148-8CE0-6E3869F2D3C4}" type="presOf" srcId="{2497E974-CB6B-4841-B667-A8C69D60AD4B}" destId="{A73F7308-F4F8-E64C-8FDE-2819DC3349C9}" srcOrd="0" destOrd="0" presId="urn:microsoft.com/office/officeart/2005/8/layout/venn1"/>
    <dgm:cxn modelId="{8F956E31-5B3B-4649-8D27-1DF18BAB2B3B}" type="presOf" srcId="{9989CD73-2F13-8D43-9EAB-3E99DEBE447F}" destId="{C793337C-E6F2-5D46-9375-BE9772275219}" srcOrd="0" destOrd="0" presId="urn:microsoft.com/office/officeart/2005/8/layout/venn1"/>
    <dgm:cxn modelId="{E2B7DC43-2946-5D4D-9658-D16B9F4B1B38}" type="presOf" srcId="{1C675583-636E-0C43-8472-09512A51B57D}" destId="{B51BA620-CD90-794F-9F38-8C6281EFFBC4}" srcOrd="0" destOrd="0" presId="urn:microsoft.com/office/officeart/2005/8/layout/venn1"/>
    <dgm:cxn modelId="{C3231E9A-1D5B-6747-8276-736B4AB4B181}" srcId="{2497E974-CB6B-4841-B667-A8C69D60AD4B}" destId="{9989CD73-2F13-8D43-9EAB-3E99DEBE447F}" srcOrd="1" destOrd="0" parTransId="{E88B5C89-D6C0-5944-A71E-70986E50A2D2}" sibTransId="{DDA63F8C-CF3A-BA43-8584-674347F7A002}"/>
    <dgm:cxn modelId="{504B01C5-2384-ED41-942E-1F50F491F970}" type="presOf" srcId="{1C675583-636E-0C43-8472-09512A51B57D}" destId="{3BC81A10-0160-EC4B-98CF-0798C04B9E21}" srcOrd="1" destOrd="0" presId="urn:microsoft.com/office/officeart/2005/8/layout/venn1"/>
    <dgm:cxn modelId="{2FBA02FC-6696-9549-BD66-D9E4AE3E3BD1}" srcId="{2497E974-CB6B-4841-B667-A8C69D60AD4B}" destId="{1C675583-636E-0C43-8472-09512A51B57D}" srcOrd="0" destOrd="0" parTransId="{5474AD14-2B00-5746-990B-C5DED16CB8EF}" sibTransId="{14995EC1-E90B-4842-980C-6F6FD03AC351}"/>
    <dgm:cxn modelId="{A8C1BCFE-3214-F041-972E-FC14C0A31DBB}" type="presOf" srcId="{9989CD73-2F13-8D43-9EAB-3E99DEBE447F}" destId="{E51BA6FD-31C1-E441-A535-9BAE2B07B318}" srcOrd="1" destOrd="0" presId="urn:microsoft.com/office/officeart/2005/8/layout/venn1"/>
    <dgm:cxn modelId="{DDA7780B-EEC1-0644-BC66-B8EDBDC55C23}" type="presParOf" srcId="{A73F7308-F4F8-E64C-8FDE-2819DC3349C9}" destId="{B51BA620-CD90-794F-9F38-8C6281EFFBC4}" srcOrd="0" destOrd="0" presId="urn:microsoft.com/office/officeart/2005/8/layout/venn1"/>
    <dgm:cxn modelId="{4D4BF21B-E7A0-A04D-9332-39AF0EBA26A3}" type="presParOf" srcId="{A73F7308-F4F8-E64C-8FDE-2819DC3349C9}" destId="{3BC81A10-0160-EC4B-98CF-0798C04B9E21}" srcOrd="1" destOrd="0" presId="urn:microsoft.com/office/officeart/2005/8/layout/venn1"/>
    <dgm:cxn modelId="{CF73D3C2-5C5F-3E4F-9E3F-AD33324C1B96}" type="presParOf" srcId="{A73F7308-F4F8-E64C-8FDE-2819DC3349C9}" destId="{C793337C-E6F2-5D46-9375-BE9772275219}" srcOrd="2" destOrd="0" presId="urn:microsoft.com/office/officeart/2005/8/layout/venn1"/>
    <dgm:cxn modelId="{E3E9CC0A-EA70-2D43-BFD9-3AE33F994FC8}" type="presParOf" srcId="{A73F7308-F4F8-E64C-8FDE-2819DC3349C9}" destId="{E51BA6FD-31C1-E441-A535-9BAE2B07B318}" srcOrd="3"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67A7B8-D45B-3343-B987-1CE90274CEFC}">
      <dsp:nvSpPr>
        <dsp:cNvPr id="0" name=""/>
        <dsp:cNvSpPr/>
      </dsp:nvSpPr>
      <dsp:spPr>
        <a:xfrm>
          <a:off x="922280" y="22945"/>
          <a:ext cx="1101378" cy="1101378"/>
        </a:xfrm>
        <a:prstGeom prst="ellipse">
          <a:avLst/>
        </a:prstGeom>
        <a:solidFill>
          <a:schemeClr val="accent2">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en-GB" sz="900" kern="1200"/>
            <a:t>Labour market</a:t>
          </a:r>
        </a:p>
      </dsp:txBody>
      <dsp:txXfrm>
        <a:off x="1069130" y="215686"/>
        <a:ext cx="807677" cy="495620"/>
      </dsp:txXfrm>
    </dsp:sp>
    <dsp:sp modelId="{BD471B13-7C7B-C841-AA41-B2EDB2523FA9}">
      <dsp:nvSpPr>
        <dsp:cNvPr id="0" name=""/>
        <dsp:cNvSpPr/>
      </dsp:nvSpPr>
      <dsp:spPr>
        <a:xfrm>
          <a:off x="1319693" y="711306"/>
          <a:ext cx="1101378" cy="1101378"/>
        </a:xfrm>
        <a:prstGeom prst="ellipse">
          <a:avLst/>
        </a:prstGeom>
        <a:solidFill>
          <a:srgbClr val="ED7D31">
            <a:alpha val="5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en-GB" sz="900" kern="1200" dirty="0"/>
            <a:t>Individual </a:t>
          </a:r>
          <a:r>
            <a:rPr lang="en-GB" sz="900" kern="1200" dirty="0">
              <a:solidFill>
                <a:prstClr val="black">
                  <a:hueOff val="0"/>
                  <a:satOff val="0"/>
                  <a:lumOff val="0"/>
                  <a:alphaOff val="0"/>
                </a:prstClr>
              </a:solidFill>
              <a:latin typeface="Calibri" panose="020F0502020204030204"/>
              <a:ea typeface="+mn-ea"/>
              <a:cs typeface="+mn-cs"/>
            </a:rPr>
            <a:t>workers</a:t>
          </a:r>
        </a:p>
      </dsp:txBody>
      <dsp:txXfrm>
        <a:off x="1656532" y="995829"/>
        <a:ext cx="660826" cy="605757"/>
      </dsp:txXfrm>
    </dsp:sp>
    <dsp:sp modelId="{90EADA41-86E1-3344-B482-4FB1A3FCC4E7}">
      <dsp:nvSpPr>
        <dsp:cNvPr id="0" name=""/>
        <dsp:cNvSpPr/>
      </dsp:nvSpPr>
      <dsp:spPr>
        <a:xfrm>
          <a:off x="524866" y="711306"/>
          <a:ext cx="1101378" cy="1101378"/>
        </a:xfrm>
        <a:prstGeom prst="ellipse">
          <a:avLst/>
        </a:prstGeom>
        <a:solidFill>
          <a:schemeClr val="accent2">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en-GB" sz="900" kern="1200" dirty="0"/>
            <a:t>Organisations</a:t>
          </a:r>
        </a:p>
      </dsp:txBody>
      <dsp:txXfrm>
        <a:off x="628579" y="995829"/>
        <a:ext cx="660826" cy="6057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1BA620-CD90-794F-9F38-8C6281EFFBC4}">
      <dsp:nvSpPr>
        <dsp:cNvPr id="0" name=""/>
        <dsp:cNvSpPr/>
      </dsp:nvSpPr>
      <dsp:spPr>
        <a:xfrm>
          <a:off x="53278" y="76162"/>
          <a:ext cx="1314201" cy="1314201"/>
        </a:xfrm>
        <a:prstGeom prst="ellipse">
          <a:avLst/>
        </a:prstGeom>
        <a:solidFill>
          <a:schemeClr val="accent2">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r>
            <a:rPr lang="en-GB" sz="1000" kern="1200" dirty="0"/>
            <a:t>Individual workers</a:t>
          </a:r>
        </a:p>
      </dsp:txBody>
      <dsp:txXfrm>
        <a:off x="236793" y="231135"/>
        <a:ext cx="757737" cy="1004256"/>
      </dsp:txXfrm>
    </dsp:sp>
    <dsp:sp modelId="{C793337C-E6F2-5D46-9375-BE9772275219}">
      <dsp:nvSpPr>
        <dsp:cNvPr id="0" name=""/>
        <dsp:cNvSpPr/>
      </dsp:nvSpPr>
      <dsp:spPr>
        <a:xfrm>
          <a:off x="1000450" y="76162"/>
          <a:ext cx="1314201" cy="1314201"/>
        </a:xfrm>
        <a:prstGeom prst="ellipse">
          <a:avLst/>
        </a:prstGeom>
        <a:solidFill>
          <a:schemeClr val="accent2">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r>
            <a:rPr lang="en-GB" sz="1000" kern="1200" dirty="0"/>
            <a:t>Organisations</a:t>
          </a:r>
        </a:p>
      </dsp:txBody>
      <dsp:txXfrm>
        <a:off x="1373399" y="231135"/>
        <a:ext cx="757737" cy="100425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0"/>
            <a:ext cx="2984871" cy="502835"/>
          </a:xfrm>
          <a:prstGeom prst="rect">
            <a:avLst/>
          </a:prstGeom>
        </p:spPr>
        <p:txBody>
          <a:bodyPr vert="horz" lIns="96625" tIns="48312" rIns="96625" bIns="48312"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901698" y="0"/>
            <a:ext cx="2984871" cy="502835"/>
          </a:xfrm>
          <a:prstGeom prst="rect">
            <a:avLst/>
          </a:prstGeom>
        </p:spPr>
        <p:txBody>
          <a:bodyPr vert="horz" lIns="96625" tIns="48312" rIns="96625" bIns="48312" rtlCol="0"/>
          <a:lstStyle>
            <a:lvl1pPr algn="r">
              <a:defRPr sz="1300"/>
            </a:lvl1pPr>
          </a:lstStyle>
          <a:p>
            <a:fld id="{FD5D270C-AD71-46E6-A5A6-B9B37BC4B257}" type="datetimeFigureOut">
              <a:rPr lang="en-US" smtClean="0"/>
              <a:t>9/2/24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519055"/>
            <a:ext cx="2984871" cy="502834"/>
          </a:xfrm>
          <a:prstGeom prst="rect">
            <a:avLst/>
          </a:prstGeom>
        </p:spPr>
        <p:txBody>
          <a:bodyPr vert="horz" lIns="96625" tIns="48312" rIns="96625" bIns="48312"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901698" y="9519055"/>
            <a:ext cx="2984871" cy="502834"/>
          </a:xfrm>
          <a:prstGeom prst="rect">
            <a:avLst/>
          </a:prstGeom>
        </p:spPr>
        <p:txBody>
          <a:bodyPr vert="horz" lIns="96625" tIns="48312" rIns="96625" bIns="48312" rtlCol="0" anchor="b"/>
          <a:lstStyle>
            <a:lvl1pPr algn="r">
              <a:defRPr sz="1300"/>
            </a:lvl1pPr>
          </a:lstStyle>
          <a:p>
            <a:fld id="{A433BB8F-7739-4E84-9D14-DC6BE98AAA9F}" type="slidenum">
              <a:rPr lang="en-US" smtClean="0"/>
              <a:t>‹#›</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fraserofallander.org/economic-inactivity-and-ill-health-in-scotland/" TargetMode="External"/><Relationship Id="rId3" Type="http://schemas.openxmlformats.org/officeDocument/2006/relationships/hyperlink" Target="https://ifs.org.uk/articles/worsening-health-leading-more-older-workers-quitting-work-driving-rates-economic" TargetMode="External"/><Relationship Id="rId7" Type="http://schemas.openxmlformats.org/officeDocument/2006/relationships/hyperlink" Target="http://www.nrscotland.gov.uk/news/2022/scotlands-population-projected-to-fall" TargetMode="External"/><Relationship Id="rId2" Type="http://schemas.openxmlformats.org/officeDocument/2006/relationships/hyperlink" Target="http://www.bis.org/publ/qtrpdf/r_qt2312f.htm#:~:text=The%20labour%20market%20is%20said,willing%20to%20take%20those%20jobs." TargetMode="External"/><Relationship Id="rId1" Type="http://schemas.openxmlformats.org/officeDocument/2006/relationships/slideLayout" Target="../slideLayouts/slideLayout2.xml"/><Relationship Id="rId6" Type="http://schemas.openxmlformats.org/officeDocument/2006/relationships/hyperlink" Target="https://www.jrf.org.uk/work/poverty-in-scotland-2023%20%5b8" TargetMode="External"/><Relationship Id="rId11" Type="http://schemas.openxmlformats.org/officeDocument/2006/relationships/hyperlink" Target="http://URL:%20www.gov.scot/publications/uk-employer-skills-survey-2022-scotland-report/pages/5/#:~:text=The%20most%20common%20technical%20skill,and%20task%20prioritisation%20(48%25)" TargetMode="External"/><Relationship Id="rId5" Type="http://schemas.openxmlformats.org/officeDocument/2006/relationships/hyperlink" Target="http://www.ukmoney.net/average-employee-turnover-rate/" TargetMode="External"/><Relationship Id="rId10" Type="http://schemas.openxmlformats.org/officeDocument/2006/relationships/hyperlink" Target="http://www.resolutionfoundation.org/publications/post-pandemic-participation/" TargetMode="External"/><Relationship Id="rId4" Type="http://schemas.openxmlformats.org/officeDocument/2006/relationships/hyperlink" Target="https://britishchambers.org.uk/wp-content/uploads/2023/09/The-Open-University-Business-Barometer-2022-report.pdf" TargetMode="External"/><Relationship Id="rId9" Type="http://schemas.openxmlformats.org/officeDocument/2006/relationships/hyperlink" Target="https://www.resolutionfoundation.org/publications/post-pandemic-participatio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p:txBody>
          <a:bodyPr>
            <a:normAutofit fontScale="77500" lnSpcReduction="20000"/>
          </a:bodyPr>
          <a:lstStyle/>
          <a:p>
            <a:r>
              <a:rPr lang="en-GB" dirty="0">
                <a:effectLst/>
              </a:rPr>
              <a:t>WG1: Global Impact on Handling Skills shortage: Brexit and</a:t>
            </a:r>
          </a:p>
          <a:p>
            <a:r>
              <a:rPr lang="en-GB" dirty="0">
                <a:effectLst/>
              </a:rPr>
              <a:t>Deindustrialisation in </a:t>
            </a:r>
            <a:r>
              <a:rPr lang="en-GB" sz="3300" dirty="0">
                <a:effectLst/>
              </a:rPr>
              <a:t>Europe</a:t>
            </a:r>
          </a:p>
          <a:p>
            <a:endParaRPr lang="de-DE" dirty="0"/>
          </a:p>
        </p:txBody>
      </p:sp>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p:txBody>
          <a:bodyPr/>
          <a:lstStyle/>
          <a:p>
            <a:r>
              <a:rPr lang="en-GB" sz="2000" dirty="0"/>
              <a:t>UK</a:t>
            </a:r>
            <a:r>
              <a:rPr lang="en-GB" sz="2800" dirty="0"/>
              <a:t>/</a:t>
            </a:r>
            <a:r>
              <a:rPr lang="en-GB" sz="2000" dirty="0"/>
              <a:t>Scotland </a:t>
            </a:r>
          </a:p>
          <a:p>
            <a:endParaRPr lang="de-DE" dirty="0"/>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p:txBody>
          <a:bodyPr/>
          <a:lstStyle/>
          <a:p>
            <a:r>
              <a:rPr lang="en-GB" dirty="0">
                <a:effectLst/>
              </a:rPr>
              <a:t>Revisiting the Importance of Employee Retention and Principles of Good Work in Addressing﻿ the Current Skills and Labour Shortages in Scotland.</a:t>
            </a:r>
          </a:p>
          <a:p>
            <a:r>
              <a:rPr lang="en-GB" dirty="0"/>
              <a:t> </a:t>
            </a:r>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a:xfrm>
            <a:off x="246452" y="4443413"/>
            <a:ext cx="8706892" cy="529181"/>
          </a:xfrm>
        </p:spPr>
        <p:txBody>
          <a:bodyPr>
            <a:noAutofit/>
          </a:bodyPr>
          <a:lstStyle/>
          <a:p>
            <a:r>
              <a:rPr lang="en-GB" dirty="0"/>
              <a:t>Dr Aleksandra Webb, University of the West of Scotland, School of Business and Creative Industries</a:t>
            </a:r>
          </a:p>
        </p:txBody>
      </p:sp>
    </p:spTree>
    <p:extLst>
      <p:ext uri="{BB962C8B-B14F-4D97-AF65-F5344CB8AC3E}">
        <p14:creationId xmlns:p14="http://schemas.microsoft.com/office/powerpoint/2010/main" val="381723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1D712-ABE1-AB0A-35DF-2FB011F8DC36}"/>
              </a:ext>
            </a:extLst>
          </p:cNvPr>
          <p:cNvSpPr>
            <a:spLocks noGrp="1"/>
          </p:cNvSpPr>
          <p:nvPr>
            <p:ph type="ctrTitle"/>
          </p:nvPr>
        </p:nvSpPr>
        <p:spPr/>
        <p:txBody>
          <a:bodyPr/>
          <a:lstStyle/>
          <a:p>
            <a:r>
              <a:rPr lang="en-US" sz="2800" dirty="0"/>
              <a:t>Importance of fair work and good quality jobs </a:t>
            </a:r>
          </a:p>
        </p:txBody>
      </p:sp>
      <p:sp>
        <p:nvSpPr>
          <p:cNvPr id="3" name="Content Placeholder 2">
            <a:extLst>
              <a:ext uri="{FF2B5EF4-FFF2-40B4-BE49-F238E27FC236}">
                <a16:creationId xmlns:a16="http://schemas.microsoft.com/office/drawing/2014/main" id="{54E4B617-456D-809E-F6A5-89842D9D795D}"/>
              </a:ext>
            </a:extLst>
          </p:cNvPr>
          <p:cNvSpPr>
            <a:spLocks noGrp="1"/>
          </p:cNvSpPr>
          <p:nvPr>
            <p:ph sz="quarter" idx="10"/>
          </p:nvPr>
        </p:nvSpPr>
        <p:spPr/>
        <p:txBody>
          <a:bodyPr>
            <a:normAutofit fontScale="70000" lnSpcReduction="20000"/>
          </a:bodyPr>
          <a:lstStyle/>
          <a:p>
            <a:r>
              <a:rPr lang="en-GB" sz="2600" dirty="0">
                <a:ea typeface="Times New Roman" panose="02020603050405020304" pitchFamily="18" charset="0"/>
              </a:rPr>
              <a:t>T</a:t>
            </a:r>
            <a:r>
              <a:rPr lang="en-GB" sz="2600" dirty="0">
                <a:effectLst/>
                <a:ea typeface="Times New Roman" panose="02020603050405020304" pitchFamily="18" charset="0"/>
              </a:rPr>
              <a:t>he context of labour scarcity offers some </a:t>
            </a:r>
            <a:r>
              <a:rPr lang="en-GB" sz="2600" b="1" dirty="0">
                <a:effectLst/>
                <a:ea typeface="Times New Roman" panose="02020603050405020304" pitchFamily="18" charset="0"/>
              </a:rPr>
              <a:t>opportunities</a:t>
            </a:r>
            <a:r>
              <a:rPr lang="en-GB" sz="2600" dirty="0">
                <a:effectLst/>
                <a:ea typeface="Times New Roman" panose="02020603050405020304" pitchFamily="18" charset="0"/>
              </a:rPr>
              <a:t>:</a:t>
            </a:r>
          </a:p>
          <a:p>
            <a:pPr marL="285750" indent="-285750">
              <a:buFont typeface="Wingdings" pitchFamily="2" charset="2"/>
              <a:buChar char="q"/>
            </a:pPr>
            <a:r>
              <a:rPr lang="en-GB" sz="2600" dirty="0">
                <a:ea typeface="Times New Roman" panose="02020603050405020304" pitchFamily="18" charset="0"/>
              </a:rPr>
              <a:t>C</a:t>
            </a:r>
            <a:r>
              <a:rPr lang="en-GB" sz="2600" dirty="0">
                <a:effectLst/>
                <a:ea typeface="Times New Roman" panose="02020603050405020304" pitchFamily="18" charset="0"/>
              </a:rPr>
              <a:t>hoose/offer better quality and more rewarding jobs (internal competition/employee branding/benchmarking/recruitment decisions) </a:t>
            </a:r>
          </a:p>
          <a:p>
            <a:pPr marL="285750" indent="-285750">
              <a:buFont typeface="Wingdings" pitchFamily="2" charset="2"/>
              <a:buChar char="q"/>
            </a:pPr>
            <a:r>
              <a:rPr lang="en-GB" sz="2600" dirty="0">
                <a:ea typeface="Times New Roman" panose="02020603050405020304" pitchFamily="18" charset="0"/>
              </a:rPr>
              <a:t>I</a:t>
            </a:r>
            <a:r>
              <a:rPr lang="en-GB" sz="2600" dirty="0">
                <a:effectLst/>
                <a:ea typeface="Times New Roman" panose="02020603050405020304" pitchFamily="18" charset="0"/>
              </a:rPr>
              <a:t>ntegrate workers typically at the fringes of the labour market, such as those after long-term health leave, long-term unemployed, school-leavers, migrants, ex-convicts etc. </a:t>
            </a:r>
          </a:p>
          <a:p>
            <a:r>
              <a:rPr lang="en-GB" sz="2600" b="1" dirty="0"/>
              <a:t>M</a:t>
            </a:r>
            <a:r>
              <a:rPr lang="en-GB" sz="2600" b="1" kern="100" dirty="0">
                <a:effectLst/>
                <a:ea typeface="Times New Roman" panose="02020603050405020304" pitchFamily="18" charset="0"/>
                <a:cs typeface="Times New Roman" panose="02020603050405020304" pitchFamily="18" charset="0"/>
              </a:rPr>
              <a:t>oral perspective</a:t>
            </a:r>
            <a:r>
              <a:rPr lang="en-GB" sz="2600" kern="100" dirty="0">
                <a:effectLst/>
                <a:ea typeface="Times New Roman" panose="02020603050405020304" pitchFamily="18" charset="0"/>
                <a:cs typeface="Times New Roman" panose="02020603050405020304" pitchFamily="18" charset="0"/>
              </a:rPr>
              <a:t>: all workers to have access to quality work with decent conditions and pay, and that no exploitation takes place. </a:t>
            </a:r>
            <a:r>
              <a:rPr lang="en-GB" sz="2600" kern="100" dirty="0">
                <a:ea typeface="Times New Roman" panose="02020603050405020304" pitchFamily="18" charset="0"/>
                <a:cs typeface="Times New Roman" panose="02020603050405020304" pitchFamily="18" charset="0"/>
              </a:rPr>
              <a:t>Stop perpetuating inequalities. </a:t>
            </a:r>
            <a:endParaRPr lang="en-GB" sz="2600" kern="100" dirty="0">
              <a:effectLst/>
              <a:ea typeface="Aptos" panose="020B0004020202020204" pitchFamily="34" charset="0"/>
              <a:cs typeface="Times New Roman" panose="02020603050405020304" pitchFamily="18" charset="0"/>
            </a:endParaRPr>
          </a:p>
          <a:p>
            <a:endParaRPr lang="en-US" dirty="0"/>
          </a:p>
          <a:p>
            <a:pPr lvl="0"/>
            <a:r>
              <a:rPr lang="en-GB" sz="2800" b="1" kern="100" dirty="0">
                <a:effectLst/>
                <a:latin typeface="Calibri" panose="020F0502020204030204" pitchFamily="34" charset="0"/>
                <a:ea typeface="Times New Roman" panose="02020603050405020304" pitchFamily="18" charset="0"/>
                <a:cs typeface="Times New Roman" panose="02020603050405020304" pitchFamily="18" charset="0"/>
              </a:rPr>
              <a:t>Job Improvement principles</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pPr>
            <a:r>
              <a:rPr lang="en-GB" sz="2600" kern="100" dirty="0">
                <a:effectLst/>
                <a:latin typeface="Calibri" panose="020F0502020204030204" pitchFamily="34" charset="0"/>
                <a:ea typeface="Times New Roman" panose="02020603050405020304" pitchFamily="18" charset="0"/>
                <a:cs typeface="Times New Roman" panose="02020603050405020304" pitchFamily="18" charset="0"/>
              </a:rPr>
              <a:t>work must earn a living </a:t>
            </a:r>
            <a:r>
              <a:rPr lang="en-GB" sz="2600" kern="100" dirty="0">
                <a:latin typeface="Calibri" panose="020F0502020204030204" pitchFamily="34" charset="0"/>
                <a:ea typeface="Times New Roman" panose="02020603050405020304" pitchFamily="18" charset="0"/>
                <a:cs typeface="Times New Roman" panose="02020603050405020304" pitchFamily="18" charset="0"/>
              </a:rPr>
              <a:t>w</a:t>
            </a:r>
            <a:r>
              <a:rPr lang="en-GB" sz="2600" kern="100" dirty="0">
                <a:effectLst/>
                <a:latin typeface="Calibri" panose="020F0502020204030204" pitchFamily="34" charset="0"/>
                <a:ea typeface="Times New Roman" panose="02020603050405020304" pitchFamily="18" charset="0"/>
                <a:cs typeface="Times New Roman" panose="02020603050405020304" pitchFamily="18" charset="0"/>
              </a:rPr>
              <a:t>age to enable workers and their families to have decent quality of living;</a:t>
            </a:r>
            <a:endParaRPr lang="en-GB" sz="26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pPr>
            <a:r>
              <a:rPr lang="en-GB" sz="2600" kern="100" dirty="0">
                <a:effectLst/>
                <a:latin typeface="Calibri" panose="020F0502020204030204" pitchFamily="34" charset="0"/>
                <a:ea typeface="Times New Roman" panose="02020603050405020304" pitchFamily="18" charset="0"/>
                <a:cs typeface="Times New Roman" panose="02020603050405020304" pitchFamily="18" charset="0"/>
              </a:rPr>
              <a:t>work must be </a:t>
            </a:r>
            <a:r>
              <a:rPr lang="en-GB" sz="2600" kern="100" dirty="0">
                <a:effectLst/>
                <a:ea typeface="Times New Roman" panose="02020603050405020304" pitchFamily="18" charset="0"/>
                <a:cs typeface="Times New Roman" panose="02020603050405020304" pitchFamily="18" charset="0"/>
              </a:rPr>
              <a:t>satisfying</a:t>
            </a:r>
            <a:r>
              <a:rPr lang="en-GB" sz="2600" kern="100" dirty="0">
                <a:effectLst/>
                <a:latin typeface="Calibri" panose="020F0502020204030204" pitchFamily="34" charset="0"/>
                <a:ea typeface="Times New Roman" panose="02020603050405020304" pitchFamily="18" charset="0"/>
                <a:cs typeface="Times New Roman" panose="02020603050405020304" pitchFamily="18" charset="0"/>
              </a:rPr>
              <a:t> and designed in manners to allow for meaningful contribution and rewarding engagement with the workplace;</a:t>
            </a:r>
            <a:endParaRPr lang="en-GB" sz="26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pPr>
            <a:r>
              <a:rPr lang="en-GB" sz="2600" kern="100" dirty="0">
                <a:effectLst/>
                <a:latin typeface="Calibri" panose="020F0502020204030204" pitchFamily="34" charset="0"/>
                <a:ea typeface="Times New Roman" panose="02020603050405020304" pitchFamily="18" charset="0"/>
                <a:cs typeface="Times New Roman" panose="02020603050405020304" pitchFamily="18" charset="0"/>
              </a:rPr>
              <a:t>workload should be realistic and manageable, therefore job requirements should preferably by planned together with employees;</a:t>
            </a:r>
            <a:endParaRPr lang="en-GB" sz="26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spcAft>
                <a:spcPts val="600"/>
              </a:spcAft>
              <a:buFont typeface="Symbol" pitchFamily="2" charset="2"/>
              <a:buChar char=""/>
            </a:pPr>
            <a:r>
              <a:rPr lang="en-GB" sz="2600" kern="100" dirty="0">
                <a:effectLst/>
                <a:latin typeface="Calibri" panose="020F0502020204030204" pitchFamily="34" charset="0"/>
                <a:ea typeface="Times New Roman" panose="02020603050405020304" pitchFamily="18" charset="0"/>
                <a:cs typeface="Times New Roman" panose="02020603050405020304" pitchFamily="18" charset="0"/>
              </a:rPr>
              <a:t>work arrangements, whenever possible, should be flexible to enable workers to balance their personal lives and sufficient rest to preserve their wellbeing. </a:t>
            </a:r>
            <a:endParaRPr lang="en-GB" sz="26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66728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8D5AE-F0AD-BC93-7FAB-CBCFF26F2AC0}"/>
              </a:ext>
            </a:extLst>
          </p:cNvPr>
          <p:cNvSpPr>
            <a:spLocks noGrp="1"/>
          </p:cNvSpPr>
          <p:nvPr>
            <p:ph type="ctrTitle"/>
          </p:nvPr>
        </p:nvSpPr>
        <p:spPr/>
        <p:txBody>
          <a:bodyPr/>
          <a:lstStyle/>
          <a:p>
            <a:r>
              <a:rPr lang="en-GB" sz="2800" b="1" kern="100" dirty="0">
                <a:effectLst/>
                <a:ea typeface="Times New Roman" panose="02020603050405020304" pitchFamily="18" charset="0"/>
                <a:cs typeface="Times New Roman" panose="02020603050405020304" pitchFamily="18" charset="0"/>
              </a:rPr>
              <a:t>Workforce development</a:t>
            </a:r>
            <a:endParaRPr lang="en-US" sz="2800" dirty="0"/>
          </a:p>
        </p:txBody>
      </p:sp>
      <p:sp>
        <p:nvSpPr>
          <p:cNvPr id="3" name="Content Placeholder 2">
            <a:extLst>
              <a:ext uri="{FF2B5EF4-FFF2-40B4-BE49-F238E27FC236}">
                <a16:creationId xmlns:a16="http://schemas.microsoft.com/office/drawing/2014/main" id="{907E9F02-3D99-DA46-FCB3-1F9B7B185EEB}"/>
              </a:ext>
            </a:extLst>
          </p:cNvPr>
          <p:cNvSpPr>
            <a:spLocks noGrp="1"/>
          </p:cNvSpPr>
          <p:nvPr>
            <p:ph sz="quarter" idx="10"/>
          </p:nvPr>
        </p:nvSpPr>
        <p:spPr/>
        <p:txBody>
          <a:bodyPr>
            <a:normAutofit/>
          </a:bodyPr>
          <a:lstStyle/>
          <a:p>
            <a:r>
              <a:rPr lang="en-GB" sz="2000" kern="100" dirty="0">
                <a:effectLst/>
                <a:latin typeface="Calibri" panose="020F0502020204030204" pitchFamily="34" charset="0"/>
                <a:ea typeface="Times New Roman" panose="02020603050405020304" pitchFamily="18" charset="0"/>
                <a:cs typeface="Times New Roman" panose="02020603050405020304" pitchFamily="18" charset="0"/>
              </a:rPr>
              <a:t>People are going to work longer, while changes in technology will continue to influence skills and ways of working (in the transition to green economy). Therefore, organisations must ensure sufficient support during the periods of transition. </a:t>
            </a:r>
            <a:endParaRPr lang="en-GB" sz="2000" kern="100" dirty="0">
              <a:latin typeface="Aptos" panose="020B0004020202020204" pitchFamily="34" charset="0"/>
              <a:ea typeface="Times New Roman" panose="02020603050405020304" pitchFamily="18" charset="0"/>
              <a:cs typeface="Times New Roman" panose="02020603050405020304" pitchFamily="18" charset="0"/>
            </a:endParaRPr>
          </a:p>
          <a:p>
            <a:endParaRPr lang="en-GB" sz="1800" b="1" kern="100" dirty="0">
              <a:effectLst/>
              <a:latin typeface="Calibri" panose="020F0502020204030204" pitchFamily="34" charset="0"/>
              <a:ea typeface="Times New Roman" panose="02020603050405020304" pitchFamily="18" charset="0"/>
              <a:cs typeface="Times New Roman" panose="02020603050405020304" pitchFamily="18" charset="0"/>
            </a:endParaRPr>
          </a:p>
          <a:p>
            <a:pPr lvl="0"/>
            <a:r>
              <a:rPr lang="en-GB" sz="2400" b="1" kern="100" dirty="0">
                <a:effectLst/>
                <a:latin typeface="Calibri" panose="020F0502020204030204" pitchFamily="34" charset="0"/>
                <a:ea typeface="Times New Roman" panose="02020603050405020304" pitchFamily="18" charset="0"/>
                <a:cs typeface="Times New Roman" panose="02020603050405020304" pitchFamily="18" charset="0"/>
              </a:rPr>
              <a:t>Workforce development principles</a:t>
            </a:r>
            <a:endParaRPr lang="en-GB"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Symbol" pitchFamily="2" charset="2"/>
              <a:buChar char=""/>
            </a:pPr>
            <a:r>
              <a:rPr lang="en-GB" sz="2000" kern="100" dirty="0">
                <a:effectLst/>
                <a:ea typeface="Times New Roman" panose="02020603050405020304" pitchFamily="18" charset="0"/>
                <a:cs typeface="Times New Roman" panose="02020603050405020304" pitchFamily="18" charset="0"/>
              </a:rPr>
              <a:t>Workplace reskilling and upskilling must be prioritised to enable in-work engagement with training programmes in line with changing work demands;</a:t>
            </a:r>
            <a:endParaRPr lang="en-GB" sz="2000"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r>
              <a:rPr lang="en-GB" sz="2000" kern="100" dirty="0">
                <a:effectLst/>
                <a:ea typeface="Times New Roman" panose="02020603050405020304" pitchFamily="18" charset="0"/>
                <a:cs typeface="Times New Roman" panose="02020603050405020304" pitchFamily="18" charset="0"/>
              </a:rPr>
              <a:t>Training must be fairly accessible, of good quality, and adjusted for groups with generational, language/cultural and learning differences;</a:t>
            </a:r>
            <a:endParaRPr lang="en-GB" sz="2000" kern="100" dirty="0">
              <a:effectLst/>
              <a:ea typeface="Aptos" panose="020B0004020202020204" pitchFamily="34" charset="0"/>
              <a:cs typeface="Times New Roman" panose="02020603050405020304" pitchFamily="18" charset="0"/>
            </a:endParaRPr>
          </a:p>
          <a:p>
            <a:pPr marL="342900" lvl="0" indent="-342900">
              <a:buFont typeface="Symbol" pitchFamily="2" charset="2"/>
              <a:buChar char=""/>
            </a:pPr>
            <a:r>
              <a:rPr lang="en-GB" sz="2000" kern="100" dirty="0">
                <a:effectLst/>
                <a:ea typeface="Times New Roman" panose="02020603050405020304" pitchFamily="18" charset="0"/>
                <a:cs typeface="Times New Roman" panose="02020603050405020304" pitchFamily="18" charset="0"/>
              </a:rPr>
              <a:t>Skills succession could be embedded into organisational planning to enable experienced workers at all levels to help train new staff; </a:t>
            </a:r>
            <a:endParaRPr lang="en-GB" sz="2000" kern="100" dirty="0">
              <a:effectLst/>
              <a:ea typeface="Aptos" panose="020B0004020202020204" pitchFamily="34" charset="0"/>
              <a:cs typeface="Times New Roman" panose="02020603050405020304" pitchFamily="18" charset="0"/>
            </a:endParaRPr>
          </a:p>
          <a:p>
            <a:pPr marL="342900" lvl="0" indent="-342900">
              <a:spcAft>
                <a:spcPts val="600"/>
              </a:spcAft>
              <a:buFont typeface="Symbol" pitchFamily="2" charset="2"/>
              <a:buChar char=""/>
            </a:pPr>
            <a:r>
              <a:rPr lang="en-GB" sz="2000" kern="100" dirty="0">
                <a:effectLst/>
                <a:ea typeface="Times New Roman" panose="02020603050405020304" pitchFamily="18" charset="0"/>
                <a:cs typeface="Times New Roman" panose="02020603050405020304" pitchFamily="18" charset="0"/>
              </a:rPr>
              <a:t>Management and leadership training for those in coordinating roles is paramount to ensure good workplace culture with motivated, well-supported and fairly rewarded workers. </a:t>
            </a:r>
            <a:endParaRPr lang="en-GB" sz="2000" kern="100" dirty="0">
              <a:effectLst/>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973073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B0BAC-91A3-FAF9-7596-DA4898EE1999}"/>
              </a:ext>
            </a:extLst>
          </p:cNvPr>
          <p:cNvSpPr>
            <a:spLocks noGrp="1"/>
          </p:cNvSpPr>
          <p:nvPr>
            <p:ph type="ctrTitle"/>
          </p:nvPr>
        </p:nvSpPr>
        <p:spPr/>
        <p:txBody>
          <a:bodyPr/>
          <a:lstStyle/>
          <a:p>
            <a:r>
              <a:rPr lang="en-US" sz="2800" dirty="0"/>
              <a:t>Scotland’s Fair Work Framework (2015)</a:t>
            </a:r>
          </a:p>
        </p:txBody>
      </p:sp>
      <p:pic>
        <p:nvPicPr>
          <p:cNvPr id="5" name="Content Placeholder 4" descr="A poster of a diagram&#10;&#10;Description automatically generated with medium confidence">
            <a:extLst>
              <a:ext uri="{FF2B5EF4-FFF2-40B4-BE49-F238E27FC236}">
                <a16:creationId xmlns:a16="http://schemas.microsoft.com/office/drawing/2014/main" id="{75F6B741-71BB-D720-D129-15165B242666}"/>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1232452" y="1541414"/>
            <a:ext cx="7026965" cy="5316586"/>
          </a:xfrm>
        </p:spPr>
      </p:pic>
    </p:spTree>
    <p:extLst>
      <p:ext uri="{BB962C8B-B14F-4D97-AF65-F5344CB8AC3E}">
        <p14:creationId xmlns:p14="http://schemas.microsoft.com/office/powerpoint/2010/main" val="485771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17912-339F-EA37-F8D0-473B6C3B254F}"/>
              </a:ext>
            </a:extLst>
          </p:cNvPr>
          <p:cNvSpPr>
            <a:spLocks noGrp="1"/>
          </p:cNvSpPr>
          <p:nvPr>
            <p:ph type="ctrTitle"/>
          </p:nvPr>
        </p:nvSpPr>
        <p:spPr/>
        <p:txBody>
          <a:bodyPr/>
          <a:lstStyle/>
          <a:p>
            <a:r>
              <a:rPr lang="en-US" sz="2800" dirty="0"/>
              <a:t>CIPD Good Work dimensions</a:t>
            </a:r>
          </a:p>
        </p:txBody>
      </p:sp>
      <p:sp>
        <p:nvSpPr>
          <p:cNvPr id="3" name="Content Placeholder 2">
            <a:extLst>
              <a:ext uri="{FF2B5EF4-FFF2-40B4-BE49-F238E27FC236}">
                <a16:creationId xmlns:a16="http://schemas.microsoft.com/office/drawing/2014/main" id="{B1DA09B9-0FEA-A334-7F11-71F04C8EFE4B}"/>
              </a:ext>
            </a:extLst>
          </p:cNvPr>
          <p:cNvSpPr>
            <a:spLocks noGrp="1"/>
          </p:cNvSpPr>
          <p:nvPr>
            <p:ph sz="quarter" idx="10"/>
          </p:nvPr>
        </p:nvSpPr>
        <p:spPr>
          <a:xfrm>
            <a:off x="110049" y="1756446"/>
            <a:ext cx="8935626" cy="4594658"/>
          </a:xfrm>
        </p:spPr>
        <p:txBody>
          <a:bodyPr/>
          <a:lstStyle/>
          <a:p>
            <a:endParaRPr lang="en-US" dirty="0"/>
          </a:p>
        </p:txBody>
      </p:sp>
      <p:pic>
        <p:nvPicPr>
          <p:cNvPr id="4" name="Picture 3" descr="A close-up of a list of jobs&#10;&#10;Description automatically generated">
            <a:extLst>
              <a:ext uri="{FF2B5EF4-FFF2-40B4-BE49-F238E27FC236}">
                <a16:creationId xmlns:a16="http://schemas.microsoft.com/office/drawing/2014/main" id="{FD553C2A-9425-A4D3-DF42-35AB636C1C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04" y="1474890"/>
            <a:ext cx="9035806" cy="4956653"/>
          </a:xfrm>
          <a:prstGeom prst="rect">
            <a:avLst/>
          </a:prstGeom>
        </p:spPr>
      </p:pic>
      <p:sp>
        <p:nvSpPr>
          <p:cNvPr id="5" name="TextBox 4">
            <a:extLst>
              <a:ext uri="{FF2B5EF4-FFF2-40B4-BE49-F238E27FC236}">
                <a16:creationId xmlns:a16="http://schemas.microsoft.com/office/drawing/2014/main" id="{448ABA6E-01F9-9700-A1CC-2A3EB52D0867}"/>
              </a:ext>
            </a:extLst>
          </p:cNvPr>
          <p:cNvSpPr txBox="1"/>
          <p:nvPr/>
        </p:nvSpPr>
        <p:spPr>
          <a:xfrm>
            <a:off x="207584" y="6431544"/>
            <a:ext cx="9035807" cy="276999"/>
          </a:xfrm>
          <a:prstGeom prst="rect">
            <a:avLst/>
          </a:prstGeom>
          <a:noFill/>
        </p:spPr>
        <p:txBody>
          <a:bodyPr wrap="square" rtlCol="0">
            <a:spAutoFit/>
          </a:bodyPr>
          <a:lstStyle/>
          <a:p>
            <a:r>
              <a:rPr lang="en-GB" sz="1200" dirty="0" err="1">
                <a:effectLst/>
              </a:rPr>
              <a:t>Zemanik</a:t>
            </a:r>
            <a:r>
              <a:rPr lang="en-GB" sz="1200" dirty="0">
                <a:effectLst/>
              </a:rPr>
              <a:t>, M. (2024) </a:t>
            </a:r>
            <a:r>
              <a:rPr lang="en-GB" sz="1200" i="1" dirty="0">
                <a:effectLst/>
              </a:rPr>
              <a:t>Working Lives Scotland 2024. </a:t>
            </a:r>
            <a:r>
              <a:rPr lang="en-GB" sz="1200" dirty="0">
                <a:effectLst/>
              </a:rPr>
              <a:t>London: Chartered Institute of Personnel and Development.</a:t>
            </a:r>
          </a:p>
        </p:txBody>
      </p:sp>
    </p:spTree>
    <p:extLst>
      <p:ext uri="{BB962C8B-B14F-4D97-AF65-F5344CB8AC3E}">
        <p14:creationId xmlns:p14="http://schemas.microsoft.com/office/powerpoint/2010/main" val="2521177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D432F-AC2D-8EDD-5BD1-2F79608B3E45}"/>
              </a:ext>
            </a:extLst>
          </p:cNvPr>
          <p:cNvSpPr>
            <a:spLocks noGrp="1"/>
          </p:cNvSpPr>
          <p:nvPr>
            <p:ph type="ctrTitle"/>
          </p:nvPr>
        </p:nvSpPr>
        <p:spPr/>
        <p:txBody>
          <a:bodyPr/>
          <a:lstStyle/>
          <a:p>
            <a:r>
              <a:rPr lang="en-GB" dirty="0">
                <a:solidFill>
                  <a:srgbClr val="FF7F4A"/>
                </a:solidFill>
                <a:effectLst/>
                <a:latin typeface="+mj-lt"/>
              </a:rPr>
              <a:t>Handling Skills shortages: WG questions</a:t>
            </a:r>
            <a:endParaRPr lang="en-US" dirty="0">
              <a:latin typeface="+mj-lt"/>
            </a:endParaRPr>
          </a:p>
        </p:txBody>
      </p:sp>
      <p:sp>
        <p:nvSpPr>
          <p:cNvPr id="3" name="Content Placeholder 2">
            <a:extLst>
              <a:ext uri="{FF2B5EF4-FFF2-40B4-BE49-F238E27FC236}">
                <a16:creationId xmlns:a16="http://schemas.microsoft.com/office/drawing/2014/main" id="{8BE34370-D032-5146-1BD3-A7733F60791D}"/>
              </a:ext>
            </a:extLst>
          </p:cNvPr>
          <p:cNvSpPr>
            <a:spLocks noGrp="1"/>
          </p:cNvSpPr>
          <p:nvPr>
            <p:ph sz="quarter" idx="10"/>
          </p:nvPr>
        </p:nvSpPr>
        <p:spPr>
          <a:xfrm>
            <a:off x="239257" y="1764709"/>
            <a:ext cx="9222794" cy="5004460"/>
          </a:xfrm>
        </p:spPr>
        <p:txBody>
          <a:bodyPr>
            <a:noAutofit/>
          </a:bodyPr>
          <a:lstStyle/>
          <a:p>
            <a:r>
              <a:rPr lang="en-GB" sz="2400" b="1" kern="100" dirty="0">
                <a:effectLst/>
                <a:ea typeface="Aptos" panose="020B0004020202020204" pitchFamily="34" charset="0"/>
                <a:cs typeface="Times New Roman" panose="02020603050405020304" pitchFamily="18" charset="0"/>
              </a:rPr>
              <a:t>What is the role and responsibility of employers in skills shortage context? </a:t>
            </a:r>
          </a:p>
          <a:p>
            <a:pPr marL="342900" indent="-342900">
              <a:buFont typeface="Wingdings" pitchFamily="2" charset="2"/>
              <a:buChar char="Ø"/>
            </a:pPr>
            <a:r>
              <a:rPr lang="en-GB" sz="2000" kern="100" dirty="0">
                <a:effectLst/>
                <a:ea typeface="Aptos" panose="020B0004020202020204" pitchFamily="34" charset="0"/>
                <a:cs typeface="Times New Roman" panose="02020603050405020304" pitchFamily="18" charset="0"/>
              </a:rPr>
              <a:t>What are </a:t>
            </a:r>
            <a:r>
              <a:rPr lang="en-GB" sz="2000" kern="100" dirty="0">
                <a:ea typeface="Aptos" panose="020B0004020202020204" pitchFamily="34" charset="0"/>
                <a:cs typeface="Times New Roman" panose="02020603050405020304" pitchFamily="18" charset="0"/>
              </a:rPr>
              <a:t>training and development (up/re-</a:t>
            </a:r>
            <a:r>
              <a:rPr lang="en-GB" sz="2000" kern="100" dirty="0">
                <a:effectLst/>
                <a:ea typeface="Aptos" panose="020B0004020202020204" pitchFamily="34" charset="0"/>
                <a:cs typeface="Times New Roman" panose="02020603050405020304" pitchFamily="18" charset="0"/>
              </a:rPr>
              <a:t>skilling) aspects that employers should consider and prioritise now/mid-term/long-term)? </a:t>
            </a:r>
          </a:p>
          <a:p>
            <a:pPr marL="342900" indent="-342900">
              <a:buFont typeface="Wingdings" pitchFamily="2" charset="2"/>
              <a:buChar char="Ø"/>
            </a:pPr>
            <a:endParaRPr lang="en-GB" sz="2000" kern="100" dirty="0">
              <a:effectLst/>
              <a:ea typeface="Aptos" panose="020B0004020202020204" pitchFamily="34" charset="0"/>
              <a:cs typeface="Times New Roman" panose="02020603050405020304" pitchFamily="18" charset="0"/>
            </a:endParaRPr>
          </a:p>
          <a:p>
            <a:pPr marL="342900" indent="-342900">
              <a:buFont typeface="Wingdings" pitchFamily="2" charset="2"/>
              <a:buChar char="Ø"/>
            </a:pPr>
            <a:r>
              <a:rPr lang="en-GB" sz="2000" kern="100" dirty="0">
                <a:effectLst/>
                <a:ea typeface="Aptos" panose="020B0004020202020204" pitchFamily="34" charset="0"/>
                <a:cs typeface="Times New Roman" panose="02020603050405020304" pitchFamily="18" charset="0"/>
              </a:rPr>
              <a:t>What are retention related aspects that employers should prioritise aspects that employers should consider and prioritise now/mid-term/long-term)? </a:t>
            </a:r>
          </a:p>
          <a:p>
            <a:pPr marL="342900" indent="-342900">
              <a:buFont typeface="Wingdings" pitchFamily="2" charset="2"/>
              <a:buChar char="Ø"/>
            </a:pPr>
            <a:endParaRPr lang="en-GB" sz="2000" kern="100" dirty="0">
              <a:effectLst/>
              <a:ea typeface="Aptos" panose="020B0004020202020204" pitchFamily="34" charset="0"/>
              <a:cs typeface="Times New Roman" panose="02020603050405020304" pitchFamily="18" charset="0"/>
            </a:endParaRPr>
          </a:p>
          <a:p>
            <a:pPr marL="342900" indent="-342900">
              <a:buFont typeface="Wingdings" pitchFamily="2" charset="2"/>
              <a:buChar char="Ø"/>
            </a:pPr>
            <a:r>
              <a:rPr lang="en-GB" sz="2000" dirty="0">
                <a:effectLst/>
                <a:ea typeface="Aptos" panose="020B0004020202020204" pitchFamily="34" charset="0"/>
                <a:cs typeface="Times New Roman" panose="02020603050405020304" pitchFamily="18" charset="0"/>
              </a:rPr>
              <a:t>What other stakeholders should be involved and in what way to help mediate the impact of mega factors such as Brexit and </a:t>
            </a:r>
            <a:r>
              <a:rPr lang="en-GB" sz="2000" dirty="0" err="1">
                <a:ea typeface="Aptos" panose="020B0004020202020204" pitchFamily="34" charset="0"/>
                <a:cs typeface="Times New Roman" panose="02020603050405020304" pitchFamily="18" charset="0"/>
              </a:rPr>
              <a:t>d</a:t>
            </a:r>
            <a:r>
              <a:rPr lang="en-GB" sz="2000" dirty="0" err="1">
                <a:effectLst/>
                <a:ea typeface="Aptos" panose="020B0004020202020204" pitchFamily="34" charset="0"/>
                <a:cs typeface="Times New Roman" panose="02020603050405020304" pitchFamily="18" charset="0"/>
              </a:rPr>
              <a:t>eindustralisation</a:t>
            </a:r>
            <a:r>
              <a:rPr lang="en-GB" sz="2000" dirty="0">
                <a:effectLst/>
                <a:ea typeface="Aptos" panose="020B0004020202020204" pitchFamily="34" charset="0"/>
                <a:cs typeface="Times New Roman" panose="02020603050405020304" pitchFamily="18" charset="0"/>
              </a:rPr>
              <a:t>? </a:t>
            </a:r>
          </a:p>
          <a:p>
            <a:pPr marL="342900" indent="-342900">
              <a:buFont typeface="Wingdings" pitchFamily="2" charset="2"/>
              <a:buChar char="Ø"/>
            </a:pPr>
            <a:endParaRPr lang="en-GB" sz="2000" dirty="0">
              <a:effectLst/>
              <a:ea typeface="Aptos" panose="020B0004020202020204" pitchFamily="34" charset="0"/>
              <a:cs typeface="Times New Roman" panose="02020603050405020304" pitchFamily="18" charset="0"/>
            </a:endParaRPr>
          </a:p>
          <a:p>
            <a:pPr marL="342900" indent="-342900">
              <a:buFont typeface="Wingdings" pitchFamily="2" charset="2"/>
              <a:buChar char="Ø"/>
            </a:pPr>
            <a:r>
              <a:rPr lang="en-GB" sz="2000" dirty="0">
                <a:cs typeface="Times New Roman" panose="02020603050405020304" pitchFamily="18" charset="0"/>
              </a:rPr>
              <a:t>Are there any particularly useful frameworks and policy/practice vehicles to help with retention and skilling? </a:t>
            </a:r>
            <a:endParaRPr lang="en-US" sz="2000" dirty="0"/>
          </a:p>
        </p:txBody>
      </p:sp>
    </p:spTree>
    <p:extLst>
      <p:ext uri="{BB962C8B-B14F-4D97-AF65-F5344CB8AC3E}">
        <p14:creationId xmlns:p14="http://schemas.microsoft.com/office/powerpoint/2010/main" val="1055679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80256-FB06-2A0D-D108-1752345B4F3D}"/>
              </a:ext>
            </a:extLst>
          </p:cNvPr>
          <p:cNvSpPr>
            <a:spLocks noGrp="1"/>
          </p:cNvSpPr>
          <p:nvPr>
            <p:ph type="ctrTitle"/>
          </p:nvPr>
        </p:nvSpPr>
        <p:spPr/>
        <p:txBody>
          <a:bodyPr/>
          <a:lstStyle/>
          <a:p>
            <a:r>
              <a:rPr lang="en-US" dirty="0"/>
              <a:t>References</a:t>
            </a:r>
          </a:p>
        </p:txBody>
      </p:sp>
      <p:sp>
        <p:nvSpPr>
          <p:cNvPr id="3" name="Content Placeholder 2">
            <a:extLst>
              <a:ext uri="{FF2B5EF4-FFF2-40B4-BE49-F238E27FC236}">
                <a16:creationId xmlns:a16="http://schemas.microsoft.com/office/drawing/2014/main" id="{E5D5DCFE-DB58-A6E5-138B-E76E1E73F97D}"/>
              </a:ext>
            </a:extLst>
          </p:cNvPr>
          <p:cNvSpPr>
            <a:spLocks noGrp="1"/>
          </p:cNvSpPr>
          <p:nvPr>
            <p:ph sz="quarter" idx="10"/>
          </p:nvPr>
        </p:nvSpPr>
        <p:spPr/>
        <p:txBody>
          <a:bodyPr>
            <a:normAutofit fontScale="40000" lnSpcReduction="20000"/>
          </a:bodyPr>
          <a:lstStyle/>
          <a:p>
            <a:r>
              <a:rPr lang="en-GB" sz="2500" dirty="0">
                <a:solidFill>
                  <a:schemeClr val="tx2">
                    <a:lumMod val="50000"/>
                  </a:schemeClr>
                </a:solidFill>
              </a:rPr>
              <a:t>BIS (2023): Quarterly Review. URL: </a:t>
            </a:r>
            <a:r>
              <a:rPr lang="en-GB" sz="2500" dirty="0">
                <a:solidFill>
                  <a:schemeClr val="tx2">
                    <a:lumMod val="50000"/>
                  </a:schemeClr>
                </a:solidFill>
                <a:hlinkClick r:id="rId2">
                  <a:extLst>
                    <a:ext uri="{A12FA001-AC4F-418D-AE19-62706E023703}">
                      <ahyp:hlinkClr xmlns:ahyp="http://schemas.microsoft.com/office/drawing/2018/hyperlinkcolor" val="tx"/>
                    </a:ext>
                  </a:extLst>
                </a:hlinkClick>
              </a:rPr>
              <a:t>www.bis.org/publ/qtrpdf/r_qt2312f.htm#:~:text=The%20labour%20market%20is%20said,willing%20to%20take%20those%20jobs.</a:t>
            </a:r>
            <a:r>
              <a:rPr lang="en-GB" sz="2500" dirty="0">
                <a:solidFill>
                  <a:schemeClr val="tx2">
                    <a:lumMod val="50000"/>
                  </a:schemeClr>
                </a:solidFill>
              </a:rPr>
              <a:t>[23 March 2024].</a:t>
            </a:r>
          </a:p>
          <a:p>
            <a:r>
              <a:rPr lang="en-GB" sz="2600" dirty="0">
                <a:solidFill>
                  <a:schemeClr val="tx2">
                    <a:lumMod val="50000"/>
                  </a:schemeClr>
                </a:solidFill>
                <a:effectLst/>
                <a:ea typeface="Times New Roman" panose="02020603050405020304" pitchFamily="18" charset="0"/>
              </a:rPr>
              <a:t>Boileau Bee/Cribb Jonathan (2022): Is worsening health leading to more older workers quitting work, driving up rates of economic inactivity? URL: </a:t>
            </a:r>
            <a:r>
              <a:rPr lang="en-GB" sz="2600" u="sng" dirty="0">
                <a:solidFill>
                  <a:schemeClr val="tx2">
                    <a:lumMod val="50000"/>
                  </a:schemeClr>
                </a:solidFill>
                <a:effectLst/>
                <a:ea typeface="Times New Roman" panose="02020603050405020304" pitchFamily="18" charset="0"/>
                <a:hlinkClick r:id="rId3">
                  <a:extLst>
                    <a:ext uri="{A12FA001-AC4F-418D-AE19-62706E023703}">
                      <ahyp:hlinkClr xmlns:ahyp="http://schemas.microsoft.com/office/drawing/2018/hyperlinkcolor" val="tx"/>
                    </a:ext>
                  </a:extLst>
                </a:hlinkClick>
              </a:rPr>
              <a:t>https://ifs.org.uk/articles/worsening-health-leading-more-older-workers-quitting-work-driving-rates-economic</a:t>
            </a:r>
            <a:r>
              <a:rPr lang="en-GB" sz="2600" dirty="0">
                <a:solidFill>
                  <a:schemeClr val="tx2">
                    <a:lumMod val="50000"/>
                  </a:schemeClr>
                </a:solidFill>
                <a:effectLst/>
                <a:ea typeface="Times New Roman" panose="02020603050405020304" pitchFamily="18" charset="0"/>
              </a:rPr>
              <a:t> [23 March 2024].</a:t>
            </a:r>
          </a:p>
          <a:p>
            <a:r>
              <a:rPr lang="en-GB" sz="2600" dirty="0">
                <a:solidFill>
                  <a:schemeClr val="tx2">
                    <a:lumMod val="50000"/>
                  </a:schemeClr>
                </a:solidFill>
                <a:effectLst/>
                <a:ea typeface="Times New Roman" panose="02020603050405020304" pitchFamily="18" charset="0"/>
              </a:rPr>
              <a:t>Business Barometer (2022): Navigating the skills </a:t>
            </a:r>
            <a:r>
              <a:rPr lang="en-GB" sz="2600" dirty="0" err="1">
                <a:solidFill>
                  <a:schemeClr val="tx2">
                    <a:lumMod val="50000"/>
                  </a:schemeClr>
                </a:solidFill>
                <a:effectLst/>
                <a:ea typeface="Times New Roman" panose="02020603050405020304" pitchFamily="18" charset="0"/>
              </a:rPr>
              <a:t>landscape.URL</a:t>
            </a:r>
            <a:r>
              <a:rPr lang="en-GB" sz="2600" dirty="0">
                <a:solidFill>
                  <a:schemeClr val="tx2">
                    <a:lumMod val="50000"/>
                  </a:schemeClr>
                </a:solidFill>
                <a:effectLst/>
                <a:ea typeface="Times New Roman" panose="02020603050405020304" pitchFamily="18" charset="0"/>
              </a:rPr>
              <a:t>: </a:t>
            </a:r>
            <a:r>
              <a:rPr lang="en-GB" sz="2600" u="sng" dirty="0">
                <a:solidFill>
                  <a:schemeClr val="tx2">
                    <a:lumMod val="50000"/>
                  </a:schemeClr>
                </a:solidFill>
                <a:effectLst/>
                <a:ea typeface="Times New Roman" panose="02020603050405020304" pitchFamily="18" charset="0"/>
                <a:hlinkClick r:id="rId4">
                  <a:extLst>
                    <a:ext uri="{A12FA001-AC4F-418D-AE19-62706E023703}">
                      <ahyp:hlinkClr xmlns:ahyp="http://schemas.microsoft.com/office/drawing/2018/hyperlinkcolor" val="tx"/>
                    </a:ext>
                  </a:extLst>
                </a:hlinkClick>
              </a:rPr>
              <a:t>britishchambers.org.uk/wp-content/uploads/2023/09/The-Open-University-Business-Barometer-2022-report.pdf</a:t>
            </a:r>
            <a:r>
              <a:rPr lang="en-GB" sz="2600" dirty="0">
                <a:solidFill>
                  <a:schemeClr val="tx2">
                    <a:lumMod val="50000"/>
                  </a:schemeClr>
                </a:solidFill>
                <a:effectLst/>
                <a:ea typeface="Times New Roman" panose="02020603050405020304" pitchFamily="18" charset="0"/>
              </a:rPr>
              <a:t> [25 March 2024].</a:t>
            </a:r>
          </a:p>
          <a:p>
            <a:r>
              <a:rPr lang="en-GB" sz="2600" kern="0" dirty="0">
                <a:solidFill>
                  <a:schemeClr val="tx2">
                    <a:lumMod val="50000"/>
                  </a:schemeClr>
                </a:solidFill>
                <a:effectLst/>
                <a:ea typeface="Aptos" panose="020B0004020202020204" pitchFamily="34" charset="0"/>
                <a:cs typeface="Times New Roman" panose="02020603050405020304" pitchFamily="18" charset="0"/>
              </a:rPr>
              <a:t>CIPD (2022): </a:t>
            </a:r>
            <a:r>
              <a:rPr lang="en-GB" sz="2600" i="1" kern="0" dirty="0">
                <a:solidFill>
                  <a:schemeClr val="tx2">
                    <a:lumMod val="50000"/>
                  </a:schemeClr>
                </a:solidFill>
                <a:effectLst/>
                <a:ea typeface="Aptos" panose="020B0004020202020204" pitchFamily="34" charset="0"/>
                <a:cs typeface="Times New Roman" panose="02020603050405020304" pitchFamily="18" charset="0"/>
              </a:rPr>
              <a:t>Resourcing and talent planning report 2022</a:t>
            </a:r>
            <a:r>
              <a:rPr lang="en-GB" sz="2600" kern="0" dirty="0">
                <a:solidFill>
                  <a:schemeClr val="tx2">
                    <a:lumMod val="50000"/>
                  </a:schemeClr>
                </a:solidFill>
                <a:effectLst/>
                <a:ea typeface="Aptos" panose="020B0004020202020204" pitchFamily="34" charset="0"/>
                <a:cs typeface="Times New Roman" panose="02020603050405020304" pitchFamily="18" charset="0"/>
              </a:rPr>
              <a:t>. London: Chartered Institute of Personnel and Development.  </a:t>
            </a:r>
          </a:p>
          <a:p>
            <a:r>
              <a:rPr lang="en-GB" sz="2500" kern="0" dirty="0">
                <a:solidFill>
                  <a:schemeClr val="tx2">
                    <a:lumMod val="50000"/>
                  </a:schemeClr>
                </a:solidFill>
                <a:cs typeface="Times New Roman" panose="02020603050405020304" pitchFamily="18" charset="0"/>
              </a:rPr>
              <a:t>Greenway Phil (2023): Average Employee Turnover Rate in the UK. URL: </a:t>
            </a:r>
            <a:r>
              <a:rPr lang="en-GB" sz="2500" kern="0" dirty="0">
                <a:solidFill>
                  <a:schemeClr val="tx2">
                    <a:lumMod val="50000"/>
                  </a:schemeClr>
                </a:solidFill>
                <a:cs typeface="Times New Roman" panose="02020603050405020304" pitchFamily="18" charset="0"/>
                <a:hlinkClick r:id="rId5">
                  <a:extLst>
                    <a:ext uri="{A12FA001-AC4F-418D-AE19-62706E023703}">
                      <ahyp:hlinkClr xmlns:ahyp="http://schemas.microsoft.com/office/drawing/2018/hyperlinkcolor" val="tx"/>
                    </a:ext>
                  </a:extLst>
                </a:hlinkClick>
              </a:rPr>
              <a:t>www.ukmoney.net/average-employee-turnover-rate/</a:t>
            </a:r>
            <a:r>
              <a:rPr lang="en-GB" sz="2500" kern="0" dirty="0">
                <a:solidFill>
                  <a:schemeClr val="tx2">
                    <a:lumMod val="50000"/>
                  </a:schemeClr>
                </a:solidFill>
                <a:cs typeface="Times New Roman" panose="02020603050405020304" pitchFamily="18" charset="0"/>
              </a:rPr>
              <a:t> [8 April 2024].</a:t>
            </a:r>
          </a:p>
          <a:p>
            <a:r>
              <a:rPr lang="en-GB" sz="2600" kern="100" dirty="0">
                <a:solidFill>
                  <a:schemeClr val="tx2">
                    <a:lumMod val="50000"/>
                  </a:schemeClr>
                </a:solidFill>
                <a:effectLst/>
                <a:ea typeface="Aptos" panose="020B0004020202020204" pitchFamily="34" charset="0"/>
                <a:cs typeface="Times New Roman" panose="02020603050405020304" pitchFamily="18" charset="0"/>
              </a:rPr>
              <a:t>Joseph Rowntree Foundation (2023): Poverty is Scotland. URL: </a:t>
            </a:r>
            <a:r>
              <a:rPr lang="en-GB" sz="2600" u="sng" kern="0" dirty="0">
                <a:solidFill>
                  <a:schemeClr val="tx2">
                    <a:lumMod val="50000"/>
                  </a:schemeClr>
                </a:solidFill>
                <a:effectLs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https://www.jrf.org.uk/work/poverty-in-scotland-2023 [8</a:t>
            </a:r>
            <a:r>
              <a:rPr lang="en-GB" sz="2600" kern="0" dirty="0">
                <a:solidFill>
                  <a:schemeClr val="tx2">
                    <a:lumMod val="50000"/>
                  </a:schemeClr>
                </a:solidFill>
                <a:effectLst/>
                <a:ea typeface="Aptos" panose="020B0004020202020204" pitchFamily="34" charset="0"/>
                <a:cs typeface="Times New Roman" panose="02020603050405020304" pitchFamily="18" charset="0"/>
              </a:rPr>
              <a:t> April 2024].</a:t>
            </a:r>
          </a:p>
          <a:p>
            <a:r>
              <a:rPr lang="en-GB" sz="2500" i="1" dirty="0">
                <a:solidFill>
                  <a:schemeClr val="tx2">
                    <a:lumMod val="50000"/>
                  </a:schemeClr>
                </a:solidFill>
              </a:rPr>
              <a:t>Leatherbarrow, Charles/Fletcher, Janet (2019): Introduction to Human Resource Management: A Guide to HR in Practice. CIPD: Kogan Page. </a:t>
            </a:r>
          </a:p>
          <a:p>
            <a:r>
              <a:rPr lang="en-GB" sz="2500" i="1" dirty="0">
                <a:solidFill>
                  <a:schemeClr val="tx2">
                    <a:lumMod val="50000"/>
                  </a:schemeClr>
                </a:solidFill>
              </a:rPr>
              <a:t>National Records of Scotland, NRS (2022) Scotland's population projected to fall. URL: </a:t>
            </a:r>
            <a:r>
              <a:rPr lang="en-GB" sz="2500" i="1" dirty="0">
                <a:solidFill>
                  <a:schemeClr val="tx2">
                    <a:lumMod val="50000"/>
                  </a:schemeClr>
                </a:solidFill>
                <a:hlinkClick r:id="rId7">
                  <a:extLst>
                    <a:ext uri="{A12FA001-AC4F-418D-AE19-62706E023703}">
                      <ahyp:hlinkClr xmlns:ahyp="http://schemas.microsoft.com/office/drawing/2018/hyperlinkcolor" val="tx"/>
                    </a:ext>
                  </a:extLst>
                </a:hlinkClick>
              </a:rPr>
              <a:t>www.nrscotland.gov.uk/</a:t>
            </a:r>
            <a:r>
              <a:rPr lang="en-GB" sz="2600" u="sng" kern="0" dirty="0">
                <a:solidFill>
                  <a:schemeClr val="tx2">
                    <a:lumMod val="50000"/>
                  </a:schemeClr>
                </a:solidFill>
                <a:effectLst/>
                <a:ea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news/2022/scotlands-population-projected-to-fall</a:t>
            </a:r>
            <a:r>
              <a:rPr lang="en-GB" sz="2600" kern="0" dirty="0">
                <a:solidFill>
                  <a:schemeClr val="tx2">
                    <a:lumMod val="50000"/>
                  </a:schemeClr>
                </a:solidFill>
                <a:effectLst/>
                <a:ea typeface="Times New Roman" panose="02020603050405020304" pitchFamily="18" charset="0"/>
                <a:cs typeface="Times New Roman" panose="02020603050405020304" pitchFamily="18" charset="0"/>
              </a:rPr>
              <a:t> [8 April 2024].</a:t>
            </a:r>
            <a:endParaRPr lang="en-GB" sz="2600" kern="100" dirty="0">
              <a:solidFill>
                <a:schemeClr val="tx2">
                  <a:lumMod val="50000"/>
                </a:schemeClr>
              </a:solidFill>
              <a:effectLst/>
              <a:ea typeface="Times New Roman" panose="02020603050405020304" pitchFamily="18" charset="0"/>
              <a:cs typeface="Times New Roman" panose="02020603050405020304" pitchFamily="18" charset="0"/>
            </a:endParaRPr>
          </a:p>
          <a:p>
            <a:r>
              <a:rPr lang="en-US" sz="2600" dirty="0">
                <a:solidFill>
                  <a:schemeClr val="tx2">
                    <a:lumMod val="50000"/>
                  </a:schemeClr>
                </a:solidFill>
              </a:rPr>
              <a:t>ONS (2024) </a:t>
            </a:r>
            <a:r>
              <a:rPr lang="en-US" sz="2600" dirty="0" err="1">
                <a:solidFill>
                  <a:schemeClr val="tx2">
                    <a:lumMod val="50000"/>
                  </a:schemeClr>
                </a:solidFill>
              </a:rPr>
              <a:t>Labour</a:t>
            </a:r>
            <a:r>
              <a:rPr lang="en-US" sz="2600" dirty="0">
                <a:solidFill>
                  <a:schemeClr val="tx2">
                    <a:lumMod val="50000"/>
                  </a:schemeClr>
                </a:solidFill>
              </a:rPr>
              <a:t> market Insights</a:t>
            </a:r>
          </a:p>
          <a:p>
            <a:r>
              <a:rPr lang="en-GB" sz="2600" kern="0" dirty="0">
                <a:solidFill>
                  <a:schemeClr val="tx2">
                    <a:lumMod val="50000"/>
                  </a:schemeClr>
                </a:solidFill>
                <a:effectLst/>
                <a:ea typeface="Aptos" panose="020B0004020202020204" pitchFamily="34" charset="0"/>
                <a:cs typeface="Times New Roman" panose="02020603050405020304" pitchFamily="18" charset="0"/>
              </a:rPr>
              <a:t>Randolph, Hannah/Crummey, Ciara (2023): Economic inactivity and ill health in Scotland. URL: </a:t>
            </a:r>
            <a:r>
              <a:rPr lang="en-GB" sz="2600" kern="0" dirty="0" err="1">
                <a:solidFill>
                  <a:schemeClr val="tx2">
                    <a:lumMod val="50000"/>
                  </a:schemeClr>
                </a:solidFill>
                <a:effectLst/>
                <a:ea typeface="Aptos" panose="020B0004020202020204" pitchFamily="34" charset="0"/>
                <a:cs typeface="Times New Roman" panose="02020603050405020304" pitchFamily="18" charset="0"/>
              </a:rPr>
              <a:t>www.</a:t>
            </a:r>
            <a:r>
              <a:rPr lang="en-GB" sz="2600" u="none" strike="noStrike" kern="0" dirty="0" err="1">
                <a:solidFill>
                  <a:schemeClr val="tx2">
                    <a:lumMod val="50000"/>
                  </a:schemeClr>
                </a:solidFill>
                <a:effectLst/>
                <a:ea typeface="Aptos" panose="020B000402020202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fraserofallander.org</a:t>
            </a:r>
            <a:r>
              <a:rPr lang="en-GB" sz="2600" u="none" strike="noStrike" kern="0" dirty="0">
                <a:solidFill>
                  <a:schemeClr val="tx2">
                    <a:lumMod val="50000"/>
                  </a:schemeClr>
                </a:solidFill>
                <a:effectLst/>
                <a:ea typeface="Aptos" panose="020B000402020202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/economic-inactivity-and-ill-health-in-scotland</a:t>
            </a:r>
            <a:r>
              <a:rPr lang="en-GB" sz="2600" kern="0" dirty="0">
                <a:solidFill>
                  <a:schemeClr val="tx2">
                    <a:lumMod val="50000"/>
                  </a:schemeClr>
                </a:solidFill>
                <a:effectLst/>
                <a:ea typeface="Aptos" panose="020B0004020202020204" pitchFamily="34" charset="0"/>
                <a:cs typeface="Times New Roman" panose="02020603050405020304" pitchFamily="18" charset="0"/>
              </a:rPr>
              <a:t> [26 March 2024].</a:t>
            </a:r>
            <a:endParaRPr lang="en-US" sz="2600" dirty="0">
              <a:solidFill>
                <a:schemeClr val="tx2">
                  <a:lumMod val="50000"/>
                </a:schemeClr>
              </a:solidFill>
            </a:endParaRPr>
          </a:p>
          <a:p>
            <a:r>
              <a:rPr lang="en-GB" sz="2600" u="none" strike="noStrike" kern="100" dirty="0">
                <a:solidFill>
                  <a:schemeClr val="tx2">
                    <a:lumMod val="50000"/>
                  </a:schemeClr>
                </a:solidFill>
                <a:effectLst/>
                <a:ea typeface="Aptos" panose="020B000402020202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Resolution Foundation report</a:t>
            </a:r>
            <a:r>
              <a:rPr lang="en-GB" sz="2600" kern="100" dirty="0">
                <a:solidFill>
                  <a:schemeClr val="tx2">
                    <a:lumMod val="50000"/>
                  </a:schemeClr>
                </a:solidFill>
                <a:effectLst/>
                <a:ea typeface="Aptos" panose="020B0004020202020204" pitchFamily="34" charset="0"/>
                <a:cs typeface="Times New Roman" panose="02020603050405020304" pitchFamily="18" charset="0"/>
              </a:rPr>
              <a:t> (</a:t>
            </a:r>
            <a:r>
              <a:rPr lang="en-GB" sz="2600" kern="0" dirty="0">
                <a:solidFill>
                  <a:schemeClr val="tx2">
                    <a:lumMod val="50000"/>
                  </a:schemeClr>
                </a:solidFill>
                <a:effectLst/>
                <a:ea typeface="Aptos" panose="020B0004020202020204" pitchFamily="34" charset="0"/>
                <a:cs typeface="Times New Roman" panose="02020603050405020304" pitchFamily="18" charset="0"/>
              </a:rPr>
              <a:t>2023): Exploring labour force participation in the UK: from the Covid-19 pandemic to the decade ahead. URL: </a:t>
            </a:r>
            <a:r>
              <a:rPr lang="en-GB" sz="2600" u="sng" kern="100" dirty="0">
                <a:solidFill>
                  <a:schemeClr val="tx2">
                    <a:lumMod val="50000"/>
                  </a:schemeClr>
                </a:solidFill>
                <a:effectLst/>
                <a:ea typeface="Aptos" panose="020B000402020202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www.resolutionfoundation.org/publications/post-pandemic-participation/</a:t>
            </a:r>
            <a:r>
              <a:rPr lang="en-GB" sz="2600" kern="100" dirty="0">
                <a:solidFill>
                  <a:schemeClr val="tx2">
                    <a:lumMod val="50000"/>
                  </a:schemeClr>
                </a:solidFill>
                <a:effectLst/>
                <a:ea typeface="Aptos" panose="020B0004020202020204" pitchFamily="34" charset="0"/>
                <a:cs typeface="Times New Roman" panose="02020603050405020304" pitchFamily="18" charset="0"/>
              </a:rPr>
              <a:t>[3 April 2023].</a:t>
            </a:r>
            <a:endParaRPr lang="en-US" sz="2600" dirty="0">
              <a:solidFill>
                <a:schemeClr val="tx2">
                  <a:lumMod val="50000"/>
                </a:schemeClr>
              </a:solidFill>
            </a:endParaRPr>
          </a:p>
          <a:p>
            <a:r>
              <a:rPr lang="en-GB" sz="2500" i="1" dirty="0">
                <a:solidFill>
                  <a:schemeClr val="tx2">
                    <a:lumMod val="50000"/>
                  </a:schemeClr>
                </a:solidFill>
              </a:rPr>
              <a:t>Singh, Diwakar (2019): A Literature Review on Employee Retention with Focus on Recent Trends. In: Journal of Scientific Research in Science and Technology Volume 6 (Issue 1), pp. 425-431. </a:t>
            </a:r>
          </a:p>
          <a:p>
            <a:r>
              <a:rPr lang="en-GB" sz="2500" i="1" dirty="0">
                <a:solidFill>
                  <a:schemeClr val="tx2">
                    <a:lumMod val="50000"/>
                  </a:schemeClr>
                </a:solidFill>
              </a:rPr>
              <a:t>Sinha, </a:t>
            </a:r>
            <a:r>
              <a:rPr lang="en-GB" sz="2500" i="1" dirty="0" err="1">
                <a:solidFill>
                  <a:schemeClr val="tx2">
                    <a:lumMod val="50000"/>
                  </a:schemeClr>
                </a:solidFill>
              </a:rPr>
              <a:t>Chandranshu</a:t>
            </a:r>
            <a:r>
              <a:rPr lang="en-GB" sz="2600" dirty="0">
                <a:solidFill>
                  <a:schemeClr val="tx2">
                    <a:lumMod val="50000"/>
                  </a:schemeClr>
                </a:solidFill>
                <a:effectLst/>
                <a:ea typeface="Times New Roman" panose="02020603050405020304" pitchFamily="18" charset="0"/>
              </a:rPr>
              <a:t>/Sinha, Ruchi (2012): Factors affecting employee retention: A comparative analysis of two organizations from heavy engineering industry. In: European Journal of Business and Management, 4(3), pp. 145-162. </a:t>
            </a:r>
          </a:p>
          <a:p>
            <a:r>
              <a:rPr lang="en-GB" sz="2600" kern="0" dirty="0">
                <a:solidFill>
                  <a:schemeClr val="tx2">
                    <a:lumMod val="50000"/>
                  </a:schemeClr>
                </a:solidFill>
                <a:effectLst/>
                <a:ea typeface="Aptos" panose="020B0004020202020204" pitchFamily="34" charset="0"/>
                <a:cs typeface="Times New Roman" panose="02020603050405020304" pitchFamily="18" charset="0"/>
              </a:rPr>
              <a:t>UK Employer Skills Survey, UK ESS (2022): Scotland Report. </a:t>
            </a:r>
            <a:r>
              <a:rPr lang="en-GB" sz="2600" u="sng" kern="0" dirty="0">
                <a:solidFill>
                  <a:schemeClr val="tx2">
                    <a:lumMod val="50000"/>
                  </a:schemeClr>
                </a:solidFill>
                <a:effectLst/>
                <a:ea typeface="Aptos" panose="020B0004020202020204" pitchFamily="34" charset="0"/>
                <a:cs typeface="Times New Roman" panose="02020603050405020304" pitchFamily="18" charset="0"/>
                <a:hlinkClick r:id="rId11">
                  <a:extLst>
                    <a:ext uri="{A12FA001-AC4F-418D-AE19-62706E023703}">
                      <ahyp:hlinkClr xmlns:ahyp="http://schemas.microsoft.com/office/drawing/2018/hyperlinkcolor" val="tx"/>
                    </a:ext>
                  </a:extLst>
                </a:hlinkClick>
              </a:rPr>
              <a:t>URL: www.gov.scot/publications/uk-employer-skills-survey-2022-scotland-report/pages/5/#:~:text=The%20most%20common%20technical%20skill,and%20task%20prioritisation%20(48%25)</a:t>
            </a:r>
            <a:r>
              <a:rPr lang="en-GB" sz="2600" kern="0" dirty="0">
                <a:solidFill>
                  <a:schemeClr val="tx2">
                    <a:lumMod val="50000"/>
                  </a:schemeClr>
                </a:solidFill>
                <a:effectLst/>
                <a:ea typeface="Aptos" panose="020B0004020202020204" pitchFamily="34" charset="0"/>
                <a:cs typeface="Times New Roman" panose="02020603050405020304" pitchFamily="18" charset="0"/>
              </a:rPr>
              <a:t> [22 March 2024]. </a:t>
            </a:r>
          </a:p>
          <a:p>
            <a:r>
              <a:rPr lang="en-GB" sz="2600" dirty="0" err="1">
                <a:solidFill>
                  <a:schemeClr val="tx2">
                    <a:lumMod val="50000"/>
                  </a:schemeClr>
                </a:solidFill>
                <a:effectLst/>
              </a:rPr>
              <a:t>Zemanik</a:t>
            </a:r>
            <a:r>
              <a:rPr lang="en-GB" sz="2600" dirty="0">
                <a:solidFill>
                  <a:schemeClr val="tx2">
                    <a:lumMod val="50000"/>
                  </a:schemeClr>
                </a:solidFill>
                <a:effectLst/>
              </a:rPr>
              <a:t>, M. (2024): </a:t>
            </a:r>
            <a:r>
              <a:rPr lang="en-GB" sz="2600" i="1" dirty="0">
                <a:solidFill>
                  <a:schemeClr val="tx2">
                    <a:lumMod val="50000"/>
                  </a:schemeClr>
                </a:solidFill>
                <a:effectLst/>
              </a:rPr>
              <a:t>Working Lives Scotland 2024. </a:t>
            </a:r>
            <a:r>
              <a:rPr lang="en-GB" sz="2600" dirty="0">
                <a:solidFill>
                  <a:schemeClr val="tx2">
                    <a:lumMod val="50000"/>
                  </a:schemeClr>
                </a:solidFill>
                <a:effectLst/>
              </a:rPr>
              <a:t>London: Chartered Institute of Personnel and Development. </a:t>
            </a:r>
            <a:endParaRPr lang="en-GB" sz="2600" kern="100" dirty="0">
              <a:solidFill>
                <a:schemeClr val="tx2">
                  <a:lumMod val="50000"/>
                </a:schemeClr>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205208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585913"/>
            <a:ext cx="9330300" cy="5183256"/>
          </a:xfrm>
        </p:spPr>
        <p:txBody>
          <a:bodyPr>
            <a:normAutofit/>
          </a:bodyPr>
          <a:lstStyle/>
          <a:p>
            <a:endParaRPr lang="en-GB" sz="1800" b="1" kern="0" dirty="0">
              <a:ea typeface="Aptos" panose="020B0004020202020204" pitchFamily="34" charset="0"/>
              <a:cs typeface="Times New Roman" panose="02020603050405020304" pitchFamily="18" charset="0"/>
            </a:endParaRPr>
          </a:p>
          <a:p>
            <a:endParaRPr lang="en-GB" sz="1800" b="1" kern="0" dirty="0">
              <a:ea typeface="Aptos" panose="020B0004020202020204" pitchFamily="34" charset="0"/>
              <a:cs typeface="Times New Roman" panose="02020603050405020304" pitchFamily="18" charset="0"/>
            </a:endParaRPr>
          </a:p>
          <a:p>
            <a:endParaRPr lang="en-GB" sz="1800" b="1" kern="0" dirty="0">
              <a:ea typeface="Aptos" panose="020B0004020202020204" pitchFamily="34" charset="0"/>
              <a:cs typeface="Times New Roman" panose="02020603050405020304" pitchFamily="18" charset="0"/>
            </a:endParaRPr>
          </a:p>
          <a:p>
            <a:r>
              <a:rPr lang="en-GB" sz="1800" b="1" kern="0" dirty="0">
                <a:ea typeface="Aptos" panose="020B0004020202020204" pitchFamily="34" charset="0"/>
                <a:cs typeface="Times New Roman" panose="02020603050405020304" pitchFamily="18" charset="0"/>
              </a:rPr>
              <a:t>MEGA factors in the Scottish context: </a:t>
            </a:r>
            <a:r>
              <a:rPr lang="en-GB" sz="1800" dirty="0">
                <a:effectLst/>
                <a:latin typeface="Calibri" panose="020F0502020204030204" pitchFamily="34" charset="0"/>
                <a:ea typeface="Times New Roman" panose="02020603050405020304" pitchFamily="18" charset="0"/>
              </a:rPr>
              <a:t>employers are struggling to </a:t>
            </a:r>
            <a:r>
              <a:rPr lang="en-GB" sz="1800" dirty="0">
                <a:effectLst/>
                <a:latin typeface="Calibri" panose="020F0502020204030204" pitchFamily="34" charset="0"/>
                <a:ea typeface="Aptos" panose="020B0004020202020204" pitchFamily="34" charset="0"/>
              </a:rPr>
              <a:t>find </a:t>
            </a:r>
            <a:r>
              <a:rPr lang="en-GB" sz="1800" b="1" dirty="0">
                <a:effectLst/>
                <a:latin typeface="Calibri" panose="020F0502020204030204" pitchFamily="34" charset="0"/>
                <a:ea typeface="Aptos" panose="020B0004020202020204" pitchFamily="34" charset="0"/>
              </a:rPr>
              <a:t>available, skilled and willing</a:t>
            </a:r>
            <a:r>
              <a:rPr lang="en-GB" sz="1800" dirty="0">
                <a:effectLst/>
                <a:latin typeface="Calibri" panose="020F0502020204030204" pitchFamily="34" charset="0"/>
                <a:ea typeface="Aptos" panose="020B0004020202020204" pitchFamily="34" charset="0"/>
              </a:rPr>
              <a:t> workforce</a:t>
            </a:r>
            <a:endParaRPr lang="en-GB" sz="1800" b="1" kern="0" dirty="0">
              <a:effectLst/>
              <a:ea typeface="Aptos" panose="020B0004020202020204" pitchFamily="34" charset="0"/>
              <a:cs typeface="Times New Roman" panose="02020603050405020304" pitchFamily="18" charset="0"/>
            </a:endParaRPr>
          </a:p>
          <a:p>
            <a:r>
              <a:rPr lang="en-GB" sz="1800" b="1" kern="0" dirty="0">
                <a:ea typeface="Aptos" panose="020B0004020202020204" pitchFamily="34" charset="0"/>
                <a:cs typeface="Times New Roman" panose="02020603050405020304" pitchFamily="18" charset="0"/>
              </a:rPr>
              <a:t>Demographics: </a:t>
            </a:r>
            <a:r>
              <a:rPr lang="en-GB" sz="1800" dirty="0">
                <a:effectLst/>
                <a:ea typeface="Times New Roman" panose="02020603050405020304" pitchFamily="18" charset="0"/>
              </a:rPr>
              <a:t>by 2045, Scotland’s population will decline by 1.5%, with 200,000 fewer children and 300,000 more people over the age of 65 =&gt; </a:t>
            </a:r>
            <a:r>
              <a:rPr lang="en-GB" sz="1800" dirty="0">
                <a:ea typeface="Times New Roman" panose="02020603050405020304" pitchFamily="18" charset="0"/>
              </a:rPr>
              <a:t>S</a:t>
            </a:r>
            <a:r>
              <a:rPr lang="en-GB" sz="1800" dirty="0">
                <a:effectLst/>
                <a:ea typeface="Times New Roman" panose="02020603050405020304" pitchFamily="18" charset="0"/>
              </a:rPr>
              <a:t>hrinking pool of labour (National Records 2022)</a:t>
            </a:r>
            <a:endParaRPr lang="en-GB" sz="1800" kern="0" dirty="0">
              <a:effectLst/>
              <a:ea typeface="Aptos" panose="020B0004020202020204" pitchFamily="34" charset="0"/>
              <a:cs typeface="Times New Roman" panose="02020603050405020304" pitchFamily="18" charset="0"/>
            </a:endParaRPr>
          </a:p>
          <a:p>
            <a:r>
              <a:rPr lang="en-GB" sz="1800" b="1" kern="0" dirty="0">
                <a:ea typeface="Aptos" panose="020B0004020202020204" pitchFamily="34" charset="0"/>
                <a:cs typeface="Times New Roman" panose="02020603050405020304" pitchFamily="18" charset="0"/>
              </a:rPr>
              <a:t>Twin transition: </a:t>
            </a:r>
            <a:r>
              <a:rPr lang="en-GB" sz="1800" dirty="0">
                <a:effectLst/>
                <a:ea typeface="Aptos" panose="020B0004020202020204" pitchFamily="34" charset="0"/>
              </a:rPr>
              <a:t>workforce with green and digital skills (renewable energy and cybersecurity, greening of oil and gas shortages not quite well estimated/reported</a:t>
            </a:r>
            <a:endParaRPr lang="en-GB" sz="1800" kern="0" dirty="0">
              <a:ea typeface="Aptos" panose="020B0004020202020204" pitchFamily="34" charset="0"/>
              <a:cs typeface="Times New Roman" panose="02020603050405020304" pitchFamily="18" charset="0"/>
            </a:endParaRPr>
          </a:p>
          <a:p>
            <a:r>
              <a:rPr lang="en-GB" sz="1800" b="1" kern="0" dirty="0">
                <a:effectLst/>
                <a:ea typeface="Aptos" panose="020B0004020202020204" pitchFamily="34" charset="0"/>
                <a:cs typeface="Times New Roman" panose="02020603050405020304" pitchFamily="18" charset="0"/>
              </a:rPr>
              <a:t>The impact of Brexit: </a:t>
            </a:r>
            <a:r>
              <a:rPr lang="en-GB" sz="1800" dirty="0">
                <a:effectLst/>
                <a:ea typeface="Aptos" panose="020B0004020202020204" pitchFamily="34" charset="0"/>
              </a:rPr>
              <a:t>agriculture, horticulture, farming, hospitality, food production and manufacturing, health and care sectors, most affected </a:t>
            </a:r>
            <a:r>
              <a:rPr lang="en-GB" sz="1800" dirty="0">
                <a:ea typeface="Aptos" panose="020B0004020202020204" pitchFamily="34" charset="0"/>
              </a:rPr>
              <a:t>sectors</a:t>
            </a:r>
            <a:r>
              <a:rPr lang="en-GB" sz="1800" dirty="0">
                <a:effectLst/>
                <a:ea typeface="Aptos" panose="020B0004020202020204" pitchFamily="34" charset="0"/>
              </a:rPr>
              <a:t> [</a:t>
            </a:r>
            <a:r>
              <a:rPr lang="en-GB" sz="1800" dirty="0">
                <a:effectLst/>
                <a:latin typeface="Calibri" panose="020F0502020204030204" pitchFamily="34" charset="0"/>
                <a:ea typeface="Aptos" panose="020B0004020202020204" pitchFamily="34" charset="0"/>
              </a:rPr>
              <a:t>labour-intensive, long-hours and often low-paid jobs]. </a:t>
            </a:r>
            <a:endParaRPr lang="en-GB" sz="1800" dirty="0">
              <a:effectLst/>
              <a:ea typeface="Aptos" panose="020B0004020202020204" pitchFamily="34" charset="0"/>
            </a:endParaRPr>
          </a:p>
          <a:p>
            <a:r>
              <a:rPr lang="en-GB" sz="1800" b="1" kern="0" dirty="0">
                <a:effectLst/>
                <a:ea typeface="Aptos" panose="020B0004020202020204" pitchFamily="34" charset="0"/>
              </a:rPr>
              <a:t>The post-Covid effect</a:t>
            </a:r>
            <a:r>
              <a:rPr lang="en-GB" sz="1800" b="1" kern="0" dirty="0">
                <a:ea typeface="Aptos" panose="020B0004020202020204" pitchFamily="34" charset="0"/>
                <a:cs typeface="Times New Roman" panose="02020603050405020304" pitchFamily="18" charset="0"/>
              </a:rPr>
              <a:t>: </a:t>
            </a:r>
            <a:r>
              <a:rPr lang="en-GB" sz="1800" dirty="0">
                <a:effectLst/>
                <a:ea typeface="Times New Roman" panose="02020603050405020304" pitchFamily="18" charset="0"/>
              </a:rPr>
              <a:t>high rates of economic inactivity due to ill health (</a:t>
            </a:r>
            <a:r>
              <a:rPr lang="en-GB" sz="1800" dirty="0">
                <a:ea typeface="Times New Roman" panose="02020603050405020304" pitchFamily="18" charset="0"/>
              </a:rPr>
              <a:t>unemployment / u</a:t>
            </a:r>
            <a:r>
              <a:rPr lang="en-GB" sz="1800" dirty="0">
                <a:effectLst/>
                <a:ea typeface="Aptos" panose="020B0004020202020204" pitchFamily="34" charset="0"/>
              </a:rPr>
              <a:t>nderemployment) </a:t>
            </a:r>
            <a:r>
              <a:rPr lang="en-GB" sz="1200" dirty="0">
                <a:effectLst/>
              </a:rPr>
              <a:t> </a:t>
            </a:r>
          </a:p>
          <a:p>
            <a:r>
              <a:rPr lang="en-GB" sz="1800" b="1" kern="0" dirty="0">
                <a:effectLst/>
                <a:ea typeface="Aptos" panose="020B0004020202020204" pitchFamily="34" charset="0"/>
                <a:cs typeface="Times New Roman" panose="02020603050405020304" pitchFamily="18" charset="0"/>
              </a:rPr>
              <a:t>The energy crisis: </a:t>
            </a:r>
            <a:r>
              <a:rPr lang="en-GB" sz="1800" dirty="0">
                <a:effectLst/>
                <a:ea typeface="Aptos" panose="020B0004020202020204" pitchFamily="34" charset="0"/>
              </a:rPr>
              <a:t>the financial pressures of increasing costs of living and inflation</a:t>
            </a:r>
            <a:r>
              <a:rPr lang="en-GB" sz="1200" dirty="0">
                <a:effectLst/>
              </a:rPr>
              <a:t> </a:t>
            </a:r>
          </a:p>
          <a:p>
            <a:endParaRPr lang="en-GB" sz="1800" b="1" kern="0" dirty="0">
              <a:effectLst/>
              <a:latin typeface="Calibri Light" panose="020F0302020204030204" pitchFamily="34" charset="0"/>
              <a:ea typeface="Aptos" panose="020B0004020202020204" pitchFamily="34" charset="0"/>
              <a:cs typeface="Times New Roman" panose="02020603050405020304" pitchFamily="18" charset="0"/>
            </a:endParaRPr>
          </a:p>
          <a:p>
            <a:endParaRPr lang="en-GB" sz="1800" b="1" kern="0" dirty="0">
              <a:effectLst/>
              <a:latin typeface="Calibri Light" panose="020F0302020204030204" pitchFamily="34" charset="0"/>
              <a:ea typeface="Aptos" panose="020B0004020202020204" pitchFamily="34" charset="0"/>
              <a:cs typeface="Times New Roman" panose="02020603050405020304" pitchFamily="18" charset="0"/>
            </a:endParaRPr>
          </a:p>
          <a:p>
            <a:endParaRPr lang="en-GB" sz="1800" dirty="0">
              <a:effectLst/>
              <a:latin typeface="Calibri" panose="020F0502020204030204" pitchFamily="34" charset="0"/>
              <a:ea typeface="Times New Roman" panose="02020603050405020304" pitchFamily="18" charset="0"/>
            </a:endParaRPr>
          </a:p>
          <a:p>
            <a:endParaRPr lang="en-GB" sz="1800" dirty="0">
              <a:latin typeface="Calibri" panose="020F0502020204030204" pitchFamily="34" charset="0"/>
              <a:ea typeface="Times New Roman" panose="02020603050405020304" pitchFamily="18" charset="0"/>
            </a:endParaRPr>
          </a:p>
          <a:p>
            <a:endParaRPr lang="en-GB" b="1" dirty="0">
              <a:effectLst/>
              <a:latin typeface="Helvetica" pitchFamily="2" charset="0"/>
            </a:endParaRPr>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en-GB" sz="2800" dirty="0"/>
              <a:t>Context for labour and skills shortages in Scotland: mega level factors</a:t>
            </a:r>
            <a:endParaRPr lang="de-DE" sz="2800" dirty="0"/>
          </a:p>
        </p:txBody>
      </p:sp>
      <p:sp>
        <p:nvSpPr>
          <p:cNvPr id="2" name="Up-down Arrow 1">
            <a:extLst>
              <a:ext uri="{FF2B5EF4-FFF2-40B4-BE49-F238E27FC236}">
                <a16:creationId xmlns:a16="http://schemas.microsoft.com/office/drawing/2014/main" id="{79469D97-EA88-D9CA-3E36-361090D5A158}"/>
              </a:ext>
            </a:extLst>
          </p:cNvPr>
          <p:cNvSpPr/>
          <p:nvPr/>
        </p:nvSpPr>
        <p:spPr>
          <a:xfrm rot="16200000">
            <a:off x="1770448" y="5300073"/>
            <a:ext cx="451024" cy="2487167"/>
          </a:xfrm>
          <a:prstGeom prst="upDown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8087387-07C8-45C4-2E67-D2746F2019DF}"/>
              </a:ext>
            </a:extLst>
          </p:cNvPr>
          <p:cNvSpPr txBox="1"/>
          <p:nvPr/>
        </p:nvSpPr>
        <p:spPr>
          <a:xfrm>
            <a:off x="1094784" y="6399923"/>
            <a:ext cx="1889760" cy="261610"/>
          </a:xfrm>
          <a:prstGeom prst="rect">
            <a:avLst/>
          </a:prstGeom>
          <a:noFill/>
        </p:spPr>
        <p:txBody>
          <a:bodyPr wrap="square" rtlCol="0">
            <a:spAutoFit/>
          </a:bodyPr>
          <a:lstStyle/>
          <a:p>
            <a:r>
              <a:rPr lang="en-US" sz="1000" dirty="0"/>
              <a:t>ECONOMIC </a:t>
            </a:r>
            <a:r>
              <a:rPr lang="en-US" sz="1100" dirty="0"/>
              <a:t>INACTIVITY</a:t>
            </a:r>
          </a:p>
        </p:txBody>
      </p:sp>
      <p:sp>
        <p:nvSpPr>
          <p:cNvPr id="8" name="Up-down Arrow 7">
            <a:extLst>
              <a:ext uri="{FF2B5EF4-FFF2-40B4-BE49-F238E27FC236}">
                <a16:creationId xmlns:a16="http://schemas.microsoft.com/office/drawing/2014/main" id="{B4504EBA-7F9B-E3A3-797A-008CC5B1681A}"/>
              </a:ext>
            </a:extLst>
          </p:cNvPr>
          <p:cNvSpPr/>
          <p:nvPr/>
        </p:nvSpPr>
        <p:spPr>
          <a:xfrm rot="16200000">
            <a:off x="6763851" y="5296018"/>
            <a:ext cx="451024" cy="2487167"/>
          </a:xfrm>
          <a:prstGeom prst="upDown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6799734-0B11-CCC7-A826-F4B1D457319A}"/>
              </a:ext>
            </a:extLst>
          </p:cNvPr>
          <p:cNvSpPr txBox="1"/>
          <p:nvPr/>
        </p:nvSpPr>
        <p:spPr>
          <a:xfrm>
            <a:off x="6286496" y="6410639"/>
            <a:ext cx="1889760" cy="261610"/>
          </a:xfrm>
          <a:prstGeom prst="rect">
            <a:avLst/>
          </a:prstGeom>
          <a:noFill/>
        </p:spPr>
        <p:txBody>
          <a:bodyPr wrap="square" rtlCol="0">
            <a:spAutoFit/>
          </a:bodyPr>
          <a:lstStyle/>
          <a:p>
            <a:r>
              <a:rPr lang="en-US" sz="1000" dirty="0"/>
              <a:t>[IN-WORK] </a:t>
            </a:r>
            <a:r>
              <a:rPr lang="en-US" sz="1100" dirty="0"/>
              <a:t>POVERTY</a:t>
            </a:r>
          </a:p>
        </p:txBody>
      </p:sp>
      <p:sp>
        <p:nvSpPr>
          <p:cNvPr id="10" name="Up-down Arrow 9">
            <a:extLst>
              <a:ext uri="{FF2B5EF4-FFF2-40B4-BE49-F238E27FC236}">
                <a16:creationId xmlns:a16="http://schemas.microsoft.com/office/drawing/2014/main" id="{7798561C-121C-6713-BA5F-E60DB559489E}"/>
              </a:ext>
            </a:extLst>
          </p:cNvPr>
          <p:cNvSpPr/>
          <p:nvPr/>
        </p:nvSpPr>
        <p:spPr>
          <a:xfrm rot="16200000">
            <a:off x="4286678" y="5310067"/>
            <a:ext cx="431034" cy="2487167"/>
          </a:xfrm>
          <a:prstGeom prst="upDown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1A7880D-61C9-E0D5-830E-7361576248C4}"/>
              </a:ext>
            </a:extLst>
          </p:cNvPr>
          <p:cNvSpPr txBox="1"/>
          <p:nvPr/>
        </p:nvSpPr>
        <p:spPr>
          <a:xfrm>
            <a:off x="3655945" y="6425795"/>
            <a:ext cx="2192986" cy="261610"/>
          </a:xfrm>
          <a:prstGeom prst="rect">
            <a:avLst/>
          </a:prstGeom>
          <a:noFill/>
        </p:spPr>
        <p:txBody>
          <a:bodyPr wrap="square" rtlCol="0">
            <a:spAutoFit/>
          </a:bodyPr>
          <a:lstStyle/>
          <a:p>
            <a:r>
              <a:rPr lang="en-US" sz="1100" dirty="0"/>
              <a:t>LOW WAGE ECONOMY</a:t>
            </a:r>
          </a:p>
        </p:txBody>
      </p:sp>
      <p:graphicFrame>
        <p:nvGraphicFramePr>
          <p:cNvPr id="3" name="Table 5">
            <a:extLst>
              <a:ext uri="{FF2B5EF4-FFF2-40B4-BE49-F238E27FC236}">
                <a16:creationId xmlns:a16="http://schemas.microsoft.com/office/drawing/2014/main" id="{DD38DC68-9476-5D77-D1BB-0B17D0A22909}"/>
              </a:ext>
            </a:extLst>
          </p:cNvPr>
          <p:cNvGraphicFramePr>
            <a:graphicFrameLocks noGrp="1"/>
          </p:cNvGraphicFramePr>
          <p:nvPr/>
        </p:nvGraphicFramePr>
        <p:xfrm>
          <a:off x="118500" y="1585913"/>
          <a:ext cx="9513694" cy="949960"/>
        </p:xfrm>
        <a:graphic>
          <a:graphicData uri="http://schemas.openxmlformats.org/drawingml/2006/table">
            <a:tbl>
              <a:tblPr firstRow="1" bandRow="1">
                <a:tableStyleId>{21E4AEA4-8DFA-4A89-87EB-49C32662AFE0}</a:tableStyleId>
              </a:tblPr>
              <a:tblGrid>
                <a:gridCol w="5269929">
                  <a:extLst>
                    <a:ext uri="{9D8B030D-6E8A-4147-A177-3AD203B41FA5}">
                      <a16:colId xmlns:a16="http://schemas.microsoft.com/office/drawing/2014/main" val="3824092252"/>
                    </a:ext>
                  </a:extLst>
                </a:gridCol>
                <a:gridCol w="4243765">
                  <a:extLst>
                    <a:ext uri="{9D8B030D-6E8A-4147-A177-3AD203B41FA5}">
                      <a16:colId xmlns:a16="http://schemas.microsoft.com/office/drawing/2014/main" val="132680205"/>
                    </a:ext>
                  </a:extLst>
                </a:gridCol>
              </a:tblGrid>
              <a:tr h="370840">
                <a:tc>
                  <a:txBody>
                    <a:bodyPr/>
                    <a:lstStyle/>
                    <a:p>
                      <a:r>
                        <a:rPr lang="en-GB" sz="1800" b="1" kern="0" dirty="0"/>
                        <a:t>Skills </a:t>
                      </a:r>
                      <a:r>
                        <a:rPr lang="en-GB" sz="1800" b="1" kern="0" dirty="0">
                          <a:effectLst/>
                        </a:rPr>
                        <a:t>Shortages</a:t>
                      </a:r>
                      <a:r>
                        <a:rPr lang="en-GB" sz="1800" b="1" kern="0" dirty="0"/>
                        <a:t>: </a:t>
                      </a:r>
                      <a:endParaRPr lang="en-US" dirty="0"/>
                    </a:p>
                  </a:txBody>
                  <a:tcPr/>
                </a:tc>
                <a:tc>
                  <a:txBody>
                    <a:bodyPr/>
                    <a:lstStyle/>
                    <a:p>
                      <a:r>
                        <a:rPr lang="en-GB" sz="1800" b="1" kern="0" dirty="0">
                          <a:effectLst/>
                        </a:rPr>
                        <a:t>Labour Shortages: </a:t>
                      </a:r>
                      <a:endParaRPr lang="en-GB" sz="1800" b="1" kern="0" dirty="0">
                        <a:effectLst/>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32029037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effectLst/>
                        </a:rPr>
                        <a:t>a lack of specific skills associated with new tasks or changing occupational profiles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effectLst/>
                        </a:rPr>
                        <a:t>demographic changes and replacement demands </a:t>
                      </a:r>
                      <a:r>
                        <a:rPr lang="en-GB" sz="1600" b="1" kern="0" dirty="0">
                          <a:effectLst/>
                        </a:rPr>
                        <a:t> </a:t>
                      </a:r>
                      <a:endParaRPr lang="en-GB" sz="1600" b="1" kern="0" dirty="0">
                        <a:effectLst/>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2446825926"/>
                  </a:ext>
                </a:extLst>
              </a:tr>
            </a:tbl>
          </a:graphicData>
        </a:graphic>
      </p:graphicFrame>
    </p:spTree>
    <p:extLst>
      <p:ext uri="{BB962C8B-B14F-4D97-AF65-F5344CB8AC3E}">
        <p14:creationId xmlns:p14="http://schemas.microsoft.com/office/powerpoint/2010/main" val="39543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0050" y="1617752"/>
            <a:ext cx="9507479" cy="5004460"/>
          </a:xfrm>
        </p:spPr>
        <p:txBody>
          <a:bodyPr>
            <a:noAutofit/>
          </a:bodyPr>
          <a:lstStyle/>
          <a:p>
            <a:pPr>
              <a:lnSpc>
                <a:spcPct val="100000"/>
              </a:lnSpc>
            </a:pPr>
            <a:r>
              <a:rPr lang="en-GB" sz="2000" b="1" dirty="0">
                <a:effectLst/>
                <a:ea typeface="Calibri" panose="020F0502020204030204" pitchFamily="34" charset="0"/>
                <a:cs typeface="Times New Roman" panose="02020603050405020304" pitchFamily="18" charset="0"/>
              </a:rPr>
              <a:t>Most affected sectors: </a:t>
            </a:r>
            <a:r>
              <a:rPr lang="en-GB" sz="1800" dirty="0">
                <a:effectLst/>
                <a:ea typeface="Calibri" panose="020F0502020204030204" pitchFamily="34" charset="0"/>
                <a:cs typeface="Times New Roman" panose="02020603050405020304" pitchFamily="18" charset="0"/>
              </a:rPr>
              <a:t>care and health, retail, agriculture, hospitality and other service sectors</a:t>
            </a:r>
          </a:p>
          <a:p>
            <a:pPr marL="285750" indent="-285750">
              <a:lnSpc>
                <a:spcPct val="100000"/>
              </a:lnSpc>
              <a:buFont typeface="Wingdings" pitchFamily="2" charset="2"/>
              <a:buChar char="q"/>
            </a:pPr>
            <a:r>
              <a:rPr lang="en-GB" sz="1800" dirty="0">
                <a:effectLst/>
                <a:ea typeface="Calibri" panose="020F0502020204030204" pitchFamily="34" charset="0"/>
                <a:cs typeface="Times New Roman" panose="02020603050405020304" pitchFamily="18" charset="0"/>
              </a:rPr>
              <a:t>heavily rely on labour doing intensive, long-hours and often low-paid work (questionable job quality and work conditions)</a:t>
            </a:r>
          </a:p>
          <a:p>
            <a:pPr marL="285750" indent="-285750">
              <a:lnSpc>
                <a:spcPct val="100000"/>
              </a:lnSpc>
              <a:buFont typeface="Wingdings" pitchFamily="2" charset="2"/>
              <a:buChar char="q"/>
            </a:pPr>
            <a:r>
              <a:rPr lang="en-GB" sz="1800" dirty="0">
                <a:effectLst/>
                <a:ea typeface="Calibri" panose="020F0502020204030204" pitchFamily="34" charset="0"/>
                <a:cs typeface="Times New Roman" panose="02020603050405020304" pitchFamily="18" charset="0"/>
              </a:rPr>
              <a:t>tend to have high employee turnover</a:t>
            </a:r>
          </a:p>
          <a:p>
            <a:pPr marL="285750" indent="-285750">
              <a:lnSpc>
                <a:spcPct val="100000"/>
              </a:lnSpc>
              <a:buFont typeface="Wingdings" pitchFamily="2" charset="2"/>
              <a:buChar char="q"/>
            </a:pPr>
            <a:r>
              <a:rPr lang="en-GB" sz="1800" dirty="0">
                <a:effectLst/>
                <a:ea typeface="Calibri" panose="020F0502020204030204" pitchFamily="34" charset="0"/>
                <a:cs typeface="Times New Roman" panose="02020603050405020304" pitchFamily="18" charset="0"/>
              </a:rPr>
              <a:t>seasonality/often lacking permanency</a:t>
            </a:r>
          </a:p>
          <a:p>
            <a:pPr>
              <a:lnSpc>
                <a:spcPct val="100000"/>
              </a:lnSpc>
            </a:pPr>
            <a:r>
              <a:rPr lang="en-GB" sz="1800" b="1" dirty="0">
                <a:ea typeface="Calibri" panose="020F0502020204030204" pitchFamily="34" charset="0"/>
                <a:cs typeface="Times New Roman" panose="02020603050405020304" pitchFamily="18" charset="0"/>
              </a:rPr>
              <a:t>Vacancy rates:</a:t>
            </a:r>
          </a:p>
          <a:p>
            <a:pPr marL="285750" indent="-285750">
              <a:lnSpc>
                <a:spcPct val="100000"/>
              </a:lnSpc>
              <a:buFont typeface="Arial" panose="020B0604020202020204" pitchFamily="34" charset="0"/>
              <a:buChar char="•"/>
            </a:pPr>
            <a:r>
              <a:rPr lang="en-GB" sz="1800" dirty="0">
                <a:cs typeface="Times New Roman" panose="02020603050405020304" pitchFamily="18" charset="0"/>
              </a:rPr>
              <a:t>NHS vacancy rate of nearly 8% (2023).</a:t>
            </a:r>
          </a:p>
          <a:p>
            <a:pPr marL="285750" indent="-285750">
              <a:lnSpc>
                <a:spcPct val="100000"/>
              </a:lnSpc>
              <a:buFont typeface="Arial" panose="020B0604020202020204" pitchFamily="34" charset="0"/>
              <a:buChar char="•"/>
            </a:pPr>
            <a:r>
              <a:rPr lang="en-GB" sz="1800" dirty="0">
                <a:cs typeface="Times New Roman" panose="02020603050405020304" pitchFamily="18" charset="0"/>
              </a:rPr>
              <a:t>Overall social care vacancy rate of 43% (2020) in comparison with 11% across all sectors (even higher in care homes) /~ 11% at present but variable 0-31% (NCS and SSSC)</a:t>
            </a:r>
          </a:p>
          <a:p>
            <a:pPr marL="285750" indent="-285750">
              <a:lnSpc>
                <a:spcPct val="100000"/>
              </a:lnSpc>
              <a:buFont typeface="Arial" panose="020B0604020202020204" pitchFamily="34" charset="0"/>
              <a:buChar char="•"/>
            </a:pPr>
            <a:r>
              <a:rPr lang="en-GB" sz="1800" dirty="0">
                <a:cs typeface="Times New Roman" panose="02020603050405020304" pitchFamily="18" charset="0"/>
              </a:rPr>
              <a:t>Hospitality n/a but estimated as between 10-16%</a:t>
            </a:r>
          </a:p>
          <a:p>
            <a:pPr marL="285750" indent="-285750">
              <a:lnSpc>
                <a:spcPct val="100000"/>
              </a:lnSpc>
              <a:buFont typeface="Arial" panose="020B0604020202020204" pitchFamily="34" charset="0"/>
              <a:buChar char="•"/>
            </a:pPr>
            <a:r>
              <a:rPr lang="en-GB" sz="1800" dirty="0">
                <a:cs typeface="Times New Roman" panose="02020603050405020304" pitchFamily="18" charset="0"/>
              </a:rPr>
              <a:t>Farming n/a but 30% (perhaps underestimated) of 66,500 farming/agricultural workers from EU </a:t>
            </a:r>
          </a:p>
          <a:p>
            <a:pPr>
              <a:lnSpc>
                <a:spcPct val="100000"/>
              </a:lnSpc>
            </a:pPr>
            <a:r>
              <a:rPr lang="en-GB" sz="1800" b="1" dirty="0">
                <a:ea typeface="Calibri" panose="020F0502020204030204" pitchFamily="34" charset="0"/>
                <a:cs typeface="Times New Roman" panose="02020603050405020304" pitchFamily="18" charset="0"/>
              </a:rPr>
              <a:t>Observation:</a:t>
            </a:r>
          </a:p>
          <a:p>
            <a:pPr>
              <a:lnSpc>
                <a:spcPct val="100000"/>
              </a:lnSpc>
            </a:pPr>
            <a:r>
              <a:rPr lang="en-GB" sz="1800" dirty="0">
                <a:effectLst/>
                <a:ea typeface="Calibri" panose="020F0502020204030204" pitchFamily="34" charset="0"/>
                <a:cs typeface="Times New Roman" panose="02020603050405020304" pitchFamily="18" charset="0"/>
              </a:rPr>
              <a:t>The most hard-to-fill vacancies in these low-paid sectors [jobs with low-status, low-pay and little flexibility =&gt; increasing in-work poverty [jobs do not pay people enough to earn a decent living] </a:t>
            </a:r>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en-GB" sz="2800" dirty="0">
                <a:effectLst/>
                <a:ea typeface="Calibri" panose="020F0502020204030204" pitchFamily="34" charset="0"/>
                <a:cs typeface="Times New Roman" panose="02020603050405020304" pitchFamily="18" charset="0"/>
              </a:rPr>
              <a:t>Examples of</a:t>
            </a:r>
            <a:r>
              <a:rPr lang="en-GB" sz="2800" b="1" dirty="0">
                <a:effectLst/>
                <a:ea typeface="Calibri" panose="020F0502020204030204" pitchFamily="34" charset="0"/>
                <a:cs typeface="Times New Roman" panose="02020603050405020304" pitchFamily="18" charset="0"/>
              </a:rPr>
              <a:t> sectors with </a:t>
            </a:r>
            <a:r>
              <a:rPr lang="en-GB" sz="2800" dirty="0">
                <a:effectLst/>
                <a:ea typeface="Calibri" panose="020F0502020204030204" pitchFamily="34" charset="0"/>
                <a:cs typeface="Times New Roman" panose="02020603050405020304" pitchFamily="18" charset="0"/>
              </a:rPr>
              <a:t>acute staff shortages I</a:t>
            </a:r>
            <a:endParaRPr lang="de-DE" sz="2800" dirty="0"/>
          </a:p>
        </p:txBody>
      </p:sp>
    </p:spTree>
    <p:extLst>
      <p:ext uri="{BB962C8B-B14F-4D97-AF65-F5344CB8AC3E}">
        <p14:creationId xmlns:p14="http://schemas.microsoft.com/office/powerpoint/2010/main" val="2475171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287C7-B5A9-C528-F9C0-23B5BB998B4E}"/>
              </a:ext>
            </a:extLst>
          </p:cNvPr>
          <p:cNvSpPr>
            <a:spLocks noGrp="1"/>
          </p:cNvSpPr>
          <p:nvPr>
            <p:ph type="ctrTitle"/>
          </p:nvPr>
        </p:nvSpPr>
        <p:spPr/>
        <p:txBody>
          <a:bodyPr/>
          <a:lstStyle/>
          <a:p>
            <a:r>
              <a:rPr lang="en-GB" sz="2800" dirty="0">
                <a:effectLst/>
                <a:ea typeface="Calibri" panose="020F0502020204030204" pitchFamily="34" charset="0"/>
                <a:cs typeface="Times New Roman" panose="02020603050405020304" pitchFamily="18" charset="0"/>
              </a:rPr>
              <a:t>Examples of</a:t>
            </a:r>
            <a:r>
              <a:rPr lang="en-GB" sz="2800" b="1" dirty="0">
                <a:effectLst/>
                <a:ea typeface="Calibri" panose="020F0502020204030204" pitchFamily="34" charset="0"/>
                <a:cs typeface="Times New Roman" panose="02020603050405020304" pitchFamily="18" charset="0"/>
              </a:rPr>
              <a:t> sectors with </a:t>
            </a:r>
            <a:r>
              <a:rPr lang="en-GB" sz="2800" dirty="0">
                <a:effectLst/>
                <a:ea typeface="Calibri" panose="020F0502020204030204" pitchFamily="34" charset="0"/>
                <a:cs typeface="Times New Roman" panose="02020603050405020304" pitchFamily="18" charset="0"/>
              </a:rPr>
              <a:t>acute staff shortages II</a:t>
            </a:r>
            <a:endParaRPr lang="en-US" sz="2800" dirty="0"/>
          </a:p>
        </p:txBody>
      </p:sp>
      <p:sp>
        <p:nvSpPr>
          <p:cNvPr id="3" name="Content Placeholder 2">
            <a:extLst>
              <a:ext uri="{FF2B5EF4-FFF2-40B4-BE49-F238E27FC236}">
                <a16:creationId xmlns:a16="http://schemas.microsoft.com/office/drawing/2014/main" id="{C343F6A1-E8C8-E366-1CCB-F84E1EA8530D}"/>
              </a:ext>
            </a:extLst>
          </p:cNvPr>
          <p:cNvSpPr>
            <a:spLocks noGrp="1"/>
          </p:cNvSpPr>
          <p:nvPr>
            <p:ph sz="quarter" idx="10"/>
          </p:nvPr>
        </p:nvSpPr>
        <p:spPr/>
        <p:txBody>
          <a:bodyPr/>
          <a:lstStyle/>
          <a:p>
            <a:r>
              <a:rPr lang="en-GB" sz="1800" dirty="0">
                <a:effectLst/>
                <a:latin typeface="Calibri" panose="020F0502020204030204" pitchFamily="34" charset="0"/>
                <a:ea typeface="Aptos" panose="020B0004020202020204" pitchFamily="34" charset="0"/>
              </a:rPr>
              <a:t> </a:t>
            </a:r>
            <a:endParaRPr lang="en-US" b="1" dirty="0"/>
          </a:p>
        </p:txBody>
      </p:sp>
      <p:sp>
        <p:nvSpPr>
          <p:cNvPr id="5" name="TextBox 4">
            <a:extLst>
              <a:ext uri="{FF2B5EF4-FFF2-40B4-BE49-F238E27FC236}">
                <a16:creationId xmlns:a16="http://schemas.microsoft.com/office/drawing/2014/main" id="{0096D90C-7AE4-A1DF-C3FE-8E6119E60E6E}"/>
              </a:ext>
            </a:extLst>
          </p:cNvPr>
          <p:cNvSpPr txBox="1"/>
          <p:nvPr/>
        </p:nvSpPr>
        <p:spPr>
          <a:xfrm>
            <a:off x="277586" y="1609489"/>
            <a:ext cx="8935625" cy="4785926"/>
          </a:xfrm>
          <a:prstGeom prst="rect">
            <a:avLst/>
          </a:prstGeom>
          <a:noFill/>
        </p:spPr>
        <p:txBody>
          <a:bodyPr wrap="square" rtlCol="0">
            <a:spAutoFit/>
          </a:bodyPr>
          <a:lstStyle/>
          <a:p>
            <a:pPr>
              <a:lnSpc>
                <a:spcPct val="100000"/>
              </a:lnSpc>
            </a:pPr>
            <a:r>
              <a:rPr lang="en-GB" sz="2000" dirty="0">
                <a:solidFill>
                  <a:schemeClr val="tx2">
                    <a:lumMod val="75000"/>
                  </a:schemeClr>
                </a:solidFill>
                <a:cs typeface="Times New Roman" panose="02020603050405020304" pitchFamily="18" charset="0"/>
              </a:rPr>
              <a:t>Brexit impacted the supply of skilled workforce from EU [temporary/seasonal migrant workers]</a:t>
            </a:r>
          </a:p>
          <a:p>
            <a:pPr>
              <a:lnSpc>
                <a:spcPct val="100000"/>
              </a:lnSpc>
            </a:pPr>
            <a:endParaRPr lang="en-GB" sz="2000" dirty="0">
              <a:solidFill>
                <a:schemeClr val="tx2">
                  <a:lumMod val="75000"/>
                </a:schemeClr>
              </a:solidFill>
              <a:cs typeface="Times New Roman" panose="02020603050405020304" pitchFamily="18" charset="0"/>
            </a:endParaRPr>
          </a:p>
          <a:p>
            <a:pPr>
              <a:lnSpc>
                <a:spcPct val="100000"/>
              </a:lnSpc>
            </a:pPr>
            <a:r>
              <a:rPr lang="en-GB" sz="2000" b="1" dirty="0">
                <a:solidFill>
                  <a:schemeClr val="tx2">
                    <a:lumMod val="75000"/>
                  </a:schemeClr>
                </a:solidFill>
                <a:cs typeface="Times New Roman" panose="02020603050405020304" pitchFamily="18" charset="0"/>
              </a:rPr>
              <a:t>Farming: </a:t>
            </a:r>
          </a:p>
          <a:p>
            <a:pPr>
              <a:lnSpc>
                <a:spcPct val="100000"/>
              </a:lnSpc>
            </a:pPr>
            <a:r>
              <a:rPr lang="en-GB" sz="2000" b="1" dirty="0">
                <a:solidFill>
                  <a:schemeClr val="tx2">
                    <a:lumMod val="75000"/>
                  </a:schemeClr>
                </a:solidFill>
                <a:cs typeface="Times New Roman" panose="02020603050405020304" pitchFamily="18" charset="0"/>
              </a:rPr>
              <a:t>I</a:t>
            </a:r>
            <a:r>
              <a:rPr lang="en-GB" sz="2000" dirty="0">
                <a:solidFill>
                  <a:schemeClr val="tx2">
                    <a:lumMod val="75000"/>
                  </a:schemeClr>
                </a:solidFill>
                <a:cs typeface="Times New Roman" panose="02020603050405020304" pitchFamily="18" charset="0"/>
              </a:rPr>
              <a:t>nformal/seasonal difficult to size report, drift of workers to context with more competitive wages &amp; greater job stability (e.g. delivery and warehouse). The level of skills required is less of a concern to employer than the access to labour (willing to train recruited workers).  </a:t>
            </a:r>
            <a:r>
              <a:rPr lang="en-GB" sz="2000" dirty="0">
                <a:effectLst/>
                <a:ea typeface="Calibri" panose="020F0502020204030204" pitchFamily="34" charset="0"/>
                <a:cs typeface="Times New Roman" panose="02020603050405020304" pitchFamily="18" charset="0"/>
              </a:rPr>
              <a:t> </a:t>
            </a:r>
            <a:endParaRPr lang="en-GB" sz="2000" b="1" dirty="0">
              <a:solidFill>
                <a:schemeClr val="tx2">
                  <a:lumMod val="75000"/>
                </a:schemeClr>
              </a:solidFill>
              <a:cs typeface="Times New Roman" panose="02020603050405020304" pitchFamily="18" charset="0"/>
            </a:endParaRPr>
          </a:p>
          <a:p>
            <a:pPr defTabSz="914400">
              <a:spcBef>
                <a:spcPts val="1000"/>
              </a:spcBef>
            </a:pPr>
            <a:r>
              <a:rPr lang="en-GB" sz="2000" b="1" dirty="0">
                <a:solidFill>
                  <a:schemeClr val="tx2">
                    <a:lumMod val="75000"/>
                  </a:schemeClr>
                </a:solidFill>
                <a:cs typeface="Times New Roman" panose="02020603050405020304" pitchFamily="18" charset="0"/>
              </a:rPr>
              <a:t>Hospitality: </a:t>
            </a:r>
          </a:p>
          <a:p>
            <a:pPr defTabSz="914400">
              <a:spcBef>
                <a:spcPts val="1000"/>
              </a:spcBef>
            </a:pPr>
            <a:r>
              <a:rPr lang="en-GB" sz="2000" dirty="0">
                <a:solidFill>
                  <a:schemeClr val="tx2">
                    <a:lumMod val="75000"/>
                  </a:schemeClr>
                </a:solidFill>
                <a:cs typeface="Times New Roman" panose="02020603050405020304" pitchFamily="18" charset="0"/>
              </a:rPr>
              <a:t>48% higher vacancies rate than pre-Covid. Brexit-related workforce shortages in this sector in Scotland alone are estimated as between 30,000-48,000 vacancies. </a:t>
            </a:r>
          </a:p>
          <a:p>
            <a:pPr defTabSz="914400">
              <a:spcBef>
                <a:spcPts val="1000"/>
              </a:spcBef>
            </a:pPr>
            <a:r>
              <a:rPr lang="en-GB" sz="2000" dirty="0">
                <a:solidFill>
                  <a:schemeClr val="tx2">
                    <a:lumMod val="75000"/>
                  </a:schemeClr>
                </a:solidFill>
                <a:cs typeface="Times New Roman" panose="02020603050405020304" pitchFamily="18" charset="0"/>
              </a:rPr>
              <a:t>Against already severe problems (37.6% of employees leave their job each year: long hours, lack of recognition &amp; career prospects, poor work-life balance, exhaustion, high stress. (Business for Scotland 2022; Greenway 2023)</a:t>
            </a:r>
          </a:p>
        </p:txBody>
      </p:sp>
    </p:spTree>
    <p:extLst>
      <p:ext uri="{BB962C8B-B14F-4D97-AF65-F5344CB8AC3E}">
        <p14:creationId xmlns:p14="http://schemas.microsoft.com/office/powerpoint/2010/main" val="949367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269823" y="1617752"/>
            <a:ext cx="9347706" cy="5004460"/>
          </a:xfrm>
        </p:spPr>
        <p:txBody>
          <a:bodyPr>
            <a:noAutofit/>
          </a:bodyPr>
          <a:lstStyle/>
          <a:p>
            <a:pPr defTabSz="914400">
              <a:spcBef>
                <a:spcPts val="1000"/>
              </a:spcBef>
            </a:pPr>
            <a:r>
              <a:rPr lang="en-GB" sz="2400" b="1" dirty="0">
                <a:solidFill>
                  <a:schemeClr val="tx2">
                    <a:lumMod val="75000"/>
                  </a:schemeClr>
                </a:solidFill>
                <a:cs typeface="Times New Roman" panose="02020603050405020304" pitchFamily="18" charset="0"/>
              </a:rPr>
              <a:t>Health and social care:</a:t>
            </a:r>
          </a:p>
          <a:p>
            <a:pPr defTabSz="914400">
              <a:spcBef>
                <a:spcPts val="1000"/>
              </a:spcBef>
            </a:pPr>
            <a:r>
              <a:rPr lang="en-GB" sz="2000" b="1" dirty="0">
                <a:solidFill>
                  <a:schemeClr val="tx2">
                    <a:lumMod val="75000"/>
                  </a:schemeClr>
                </a:solidFill>
                <a:cs typeface="Times New Roman" panose="02020603050405020304" pitchFamily="18" charset="0"/>
              </a:rPr>
              <a:t> </a:t>
            </a:r>
            <a:r>
              <a:rPr lang="en-GB" sz="2000" dirty="0">
                <a:solidFill>
                  <a:schemeClr val="tx2">
                    <a:lumMod val="75000"/>
                  </a:schemeClr>
                </a:solidFill>
                <a:cs typeface="Times New Roman" panose="02020603050405020304" pitchFamily="18" charset="0"/>
              </a:rPr>
              <a:t>49% of Scottish care services reported acute challenges with staff vacancies in 2022. Overall vacancy rate for all 8.7%, nurse agency services 19.6%, care at home services 12.2% and housing support services 11% </a:t>
            </a:r>
            <a:r>
              <a:rPr lang="en-GB" sz="2000" dirty="0">
                <a:solidFill>
                  <a:schemeClr val="tx2">
                    <a:lumMod val="75000"/>
                  </a:schemeClr>
                </a:solidFill>
                <a:highlight>
                  <a:srgbClr val="FFFF00"/>
                </a:highlight>
                <a:cs typeface="Times New Roman" panose="02020603050405020304" pitchFamily="18" charset="0"/>
              </a:rPr>
              <a:t>(↑4.8% national vacancy average). </a:t>
            </a:r>
          </a:p>
          <a:p>
            <a:pPr defTabSz="914400">
              <a:spcBef>
                <a:spcPts val="1000"/>
              </a:spcBef>
            </a:pPr>
            <a:r>
              <a:rPr lang="en-GB" sz="2000" dirty="0">
                <a:solidFill>
                  <a:schemeClr val="tx2">
                    <a:lumMod val="75000"/>
                  </a:schemeClr>
                </a:solidFill>
                <a:cs typeface="Times New Roman" panose="02020603050405020304" pitchFamily="18" charset="0"/>
              </a:rPr>
              <a:t>63% of services with vacancies reported: ‘having too few applicants’ (71%) as the most reported reason for difficulty. Overall UK workforce supply-demand gap: 103,000 full-time equivalent posts (projected to increase to 180,000 by 2025).  Scotland: 6,010 full-time nursing and midwifery vacancies (an annual increase of 24% from previous year), NHS vacancy rate of nearly 8%. (Ford 2022, ESS 2023, SSSE 2022, UK Health Foundation 2022)</a:t>
            </a:r>
          </a:p>
          <a:p>
            <a:pPr>
              <a:lnSpc>
                <a:spcPct val="100000"/>
              </a:lnSpc>
            </a:pPr>
            <a:endParaRPr lang="en-GB" sz="1800" dirty="0">
              <a:effectLst/>
              <a:ea typeface="Calibri" panose="020F0502020204030204" pitchFamily="34" charset="0"/>
              <a:cs typeface="Times New Roman" panose="02020603050405020304" pitchFamily="18" charset="0"/>
            </a:endParaRPr>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en-GB" sz="2800" dirty="0">
                <a:effectLst/>
                <a:ea typeface="Calibri" panose="020F0502020204030204" pitchFamily="34" charset="0"/>
                <a:cs typeface="Times New Roman" panose="02020603050405020304" pitchFamily="18" charset="0"/>
              </a:rPr>
              <a:t>Examples of</a:t>
            </a:r>
            <a:r>
              <a:rPr lang="en-GB" sz="2800" b="1" dirty="0">
                <a:effectLst/>
                <a:ea typeface="Calibri" panose="020F0502020204030204" pitchFamily="34" charset="0"/>
                <a:cs typeface="Times New Roman" panose="02020603050405020304" pitchFamily="18" charset="0"/>
              </a:rPr>
              <a:t> sectors with </a:t>
            </a:r>
            <a:r>
              <a:rPr lang="en-GB" sz="2800" dirty="0">
                <a:effectLst/>
                <a:ea typeface="Calibri" panose="020F0502020204030204" pitchFamily="34" charset="0"/>
                <a:cs typeface="Times New Roman" panose="02020603050405020304" pitchFamily="18" charset="0"/>
              </a:rPr>
              <a:t>acute staff shortages I</a:t>
            </a:r>
            <a:endParaRPr lang="de-DE" sz="2800" dirty="0"/>
          </a:p>
        </p:txBody>
      </p:sp>
    </p:spTree>
    <p:extLst>
      <p:ext uri="{BB962C8B-B14F-4D97-AF65-F5344CB8AC3E}">
        <p14:creationId xmlns:p14="http://schemas.microsoft.com/office/powerpoint/2010/main" val="2188099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a:xfrm>
            <a:off x="110050" y="-179735"/>
            <a:ext cx="8935626" cy="1373070"/>
          </a:xfrm>
        </p:spPr>
        <p:txBody>
          <a:bodyPr/>
          <a:lstStyle/>
          <a:p>
            <a:r>
              <a:rPr lang="en-GB" sz="2800" dirty="0"/>
              <a:t>R</a:t>
            </a:r>
            <a:r>
              <a:rPr lang="en-GB" sz="2800" dirty="0">
                <a:effectLst/>
              </a:rPr>
              <a:t>esponsibilities of employers in a ‘shortage’ context</a:t>
            </a:r>
            <a:endParaRPr lang="de-DE" sz="2800"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50" y="1756446"/>
            <a:ext cx="7233484" cy="5004460"/>
          </a:xfrm>
        </p:spPr>
        <p:txBody>
          <a:bodyPr/>
          <a:lstStyle/>
          <a:p>
            <a:endParaRPr lang="de-DE" dirty="0"/>
          </a:p>
          <a:p>
            <a:endParaRPr lang="de-DE" dirty="0"/>
          </a:p>
          <a:p>
            <a:endParaRPr lang="de-DE" dirty="0"/>
          </a:p>
        </p:txBody>
      </p:sp>
      <p:sp>
        <p:nvSpPr>
          <p:cNvPr id="4" name="Pfeil nach rechts 3">
            <a:extLst>
              <a:ext uri="{FF2B5EF4-FFF2-40B4-BE49-F238E27FC236}">
                <a16:creationId xmlns:a16="http://schemas.microsoft.com/office/drawing/2014/main" id="{3DB50473-C1E4-ADE5-CD04-6BC6BED16B7E}"/>
              </a:ext>
            </a:extLst>
          </p:cNvPr>
          <p:cNvSpPr/>
          <p:nvPr/>
        </p:nvSpPr>
        <p:spPr>
          <a:xfrm rot="16200000">
            <a:off x="-617588" y="3599663"/>
            <a:ext cx="4283765" cy="1849022"/>
          </a:xfrm>
          <a:prstGeom prst="righ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Box 4">
            <a:extLst>
              <a:ext uri="{FF2B5EF4-FFF2-40B4-BE49-F238E27FC236}">
                <a16:creationId xmlns:a16="http://schemas.microsoft.com/office/drawing/2014/main" id="{178C4B3C-C2DD-C5AB-58CC-25A03C676742}"/>
              </a:ext>
            </a:extLst>
          </p:cNvPr>
          <p:cNvSpPr txBox="1"/>
          <p:nvPr/>
        </p:nvSpPr>
        <p:spPr>
          <a:xfrm>
            <a:off x="1319549" y="3508513"/>
            <a:ext cx="204745" cy="2862322"/>
          </a:xfrm>
          <a:prstGeom prst="rect">
            <a:avLst/>
          </a:prstGeom>
          <a:noFill/>
        </p:spPr>
        <p:txBody>
          <a:bodyPr wrap="square" rtlCol="0">
            <a:spAutoFit/>
          </a:bodyPr>
          <a:lstStyle/>
          <a:p>
            <a:r>
              <a:rPr lang="en-US" b="1" dirty="0">
                <a:solidFill>
                  <a:schemeClr val="bg1"/>
                </a:solidFill>
              </a:rPr>
              <a:t>UPSKILLING</a:t>
            </a:r>
          </a:p>
        </p:txBody>
      </p:sp>
      <p:sp>
        <p:nvSpPr>
          <p:cNvPr id="6" name="Pfeil nach rechts 3">
            <a:extLst>
              <a:ext uri="{FF2B5EF4-FFF2-40B4-BE49-F238E27FC236}">
                <a16:creationId xmlns:a16="http://schemas.microsoft.com/office/drawing/2014/main" id="{2511AA48-E8F6-2380-06DE-C33ADB099AA7}"/>
              </a:ext>
            </a:extLst>
          </p:cNvPr>
          <p:cNvSpPr/>
          <p:nvPr/>
        </p:nvSpPr>
        <p:spPr>
          <a:xfrm rot="16200000">
            <a:off x="3908850" y="3599663"/>
            <a:ext cx="4283765" cy="1849022"/>
          </a:xfrm>
          <a:prstGeom prst="righ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effectLst/>
              <a:latin typeface="Helvetica Neue" panose="02000503000000020004" pitchFamily="2" charset="0"/>
            </a:endParaRPr>
          </a:p>
        </p:txBody>
      </p:sp>
      <p:sp>
        <p:nvSpPr>
          <p:cNvPr id="7" name="TextBox 6">
            <a:extLst>
              <a:ext uri="{FF2B5EF4-FFF2-40B4-BE49-F238E27FC236}">
                <a16:creationId xmlns:a16="http://schemas.microsoft.com/office/drawing/2014/main" id="{20AD118F-53A8-818E-D841-98CA055F5970}"/>
              </a:ext>
            </a:extLst>
          </p:cNvPr>
          <p:cNvSpPr txBox="1"/>
          <p:nvPr/>
        </p:nvSpPr>
        <p:spPr>
          <a:xfrm>
            <a:off x="5927034" y="3508513"/>
            <a:ext cx="337931" cy="2585323"/>
          </a:xfrm>
          <a:prstGeom prst="rect">
            <a:avLst/>
          </a:prstGeom>
          <a:noFill/>
        </p:spPr>
        <p:txBody>
          <a:bodyPr wrap="square" rtlCol="0">
            <a:spAutoFit/>
          </a:bodyPr>
          <a:lstStyle/>
          <a:p>
            <a:r>
              <a:rPr lang="en-US" b="1" dirty="0">
                <a:solidFill>
                  <a:schemeClr val="bg1"/>
                </a:solidFill>
              </a:rPr>
              <a:t>RETENTION</a:t>
            </a:r>
          </a:p>
        </p:txBody>
      </p:sp>
      <p:sp>
        <p:nvSpPr>
          <p:cNvPr id="8" name="TextBox 7">
            <a:extLst>
              <a:ext uri="{FF2B5EF4-FFF2-40B4-BE49-F238E27FC236}">
                <a16:creationId xmlns:a16="http://schemas.microsoft.com/office/drawing/2014/main" id="{645912BD-19E8-B67B-BBDE-8D50C4240C56}"/>
              </a:ext>
            </a:extLst>
          </p:cNvPr>
          <p:cNvSpPr txBox="1"/>
          <p:nvPr/>
        </p:nvSpPr>
        <p:spPr>
          <a:xfrm>
            <a:off x="4710428" y="1542193"/>
            <a:ext cx="4950407" cy="1292662"/>
          </a:xfrm>
          <a:prstGeom prst="rect">
            <a:avLst/>
          </a:prstGeom>
          <a:noFill/>
        </p:spPr>
        <p:txBody>
          <a:bodyPr wrap="square" rtlCol="0">
            <a:spAutoFit/>
          </a:bodyPr>
          <a:lstStyle/>
          <a:p>
            <a:pPr algn="r"/>
            <a:r>
              <a:rPr lang="en-GB" sz="1800" b="1" i="1" dirty="0">
                <a:effectLst/>
                <a:latin typeface="Calibri Light" panose="020F0302020204030204" pitchFamily="34" charset="0"/>
                <a:ea typeface="Times New Roman" panose="02020603050405020304" pitchFamily="18" charset="0"/>
              </a:rPr>
              <a:t>“Human Capital will go where it is wanted and it will stay where it is well treated.”</a:t>
            </a:r>
            <a:r>
              <a:rPr lang="en-GB" sz="1800" i="1" dirty="0">
                <a:effectLst/>
                <a:latin typeface="Calibri Light" panose="020F0302020204030204" pitchFamily="34" charset="0"/>
                <a:ea typeface="Times New Roman" panose="02020603050405020304" pitchFamily="18" charset="0"/>
              </a:rPr>
              <a:t>                 </a:t>
            </a:r>
          </a:p>
          <a:p>
            <a:pPr algn="r"/>
            <a:r>
              <a:rPr lang="en-GB" sz="1200" dirty="0">
                <a:effectLst/>
                <a:latin typeface="Calibri Light" panose="020F0302020204030204" pitchFamily="34" charset="0"/>
                <a:ea typeface="Times New Roman" panose="02020603050405020304" pitchFamily="18" charset="0"/>
              </a:rPr>
              <a:t>Walter </a:t>
            </a:r>
            <a:r>
              <a:rPr lang="en-GB" sz="1200" dirty="0" err="1">
                <a:effectLst/>
                <a:latin typeface="Calibri Light" panose="020F0302020204030204" pitchFamily="34" charset="0"/>
                <a:ea typeface="Times New Roman" panose="02020603050405020304" pitchFamily="18" charset="0"/>
              </a:rPr>
              <a:t>Wriston</a:t>
            </a:r>
            <a:r>
              <a:rPr lang="en-GB" sz="1200" dirty="0">
                <a:effectLst/>
                <a:latin typeface="Calibri Light" panose="020F0302020204030204" pitchFamily="34" charset="0"/>
                <a:ea typeface="Times New Roman" panose="02020603050405020304" pitchFamily="18" charset="0"/>
              </a:rPr>
              <a:t>, Former chairman Citibank, </a:t>
            </a:r>
          </a:p>
          <a:p>
            <a:pPr algn="r"/>
            <a:r>
              <a:rPr lang="en-GB" sz="1200" dirty="0">
                <a:effectLst/>
                <a:latin typeface="Calibri Light" panose="020F0302020204030204" pitchFamily="34" charset="0"/>
                <a:ea typeface="Times New Roman" panose="02020603050405020304" pitchFamily="18" charset="0"/>
              </a:rPr>
              <a:t>(Singh, 2019)</a:t>
            </a:r>
            <a:endParaRPr lang="en-GB" sz="1200" dirty="0">
              <a:effectLst/>
              <a:latin typeface="Times New Roman" panose="02020603050405020304" pitchFamily="18" charset="0"/>
              <a:ea typeface="Times New Roman" panose="02020603050405020304" pitchFamily="18" charset="0"/>
            </a:endParaRPr>
          </a:p>
          <a:p>
            <a:endParaRPr lang="en-US" dirty="0"/>
          </a:p>
        </p:txBody>
      </p:sp>
      <p:sp>
        <p:nvSpPr>
          <p:cNvPr id="9" name="TextBox 8">
            <a:extLst>
              <a:ext uri="{FF2B5EF4-FFF2-40B4-BE49-F238E27FC236}">
                <a16:creationId xmlns:a16="http://schemas.microsoft.com/office/drawing/2014/main" id="{66E2A9E1-9BBC-F844-59E4-7CB12D2B70AC}"/>
              </a:ext>
            </a:extLst>
          </p:cNvPr>
          <p:cNvSpPr txBox="1"/>
          <p:nvPr/>
        </p:nvSpPr>
        <p:spPr>
          <a:xfrm>
            <a:off x="6571883" y="3700912"/>
            <a:ext cx="2367931" cy="3416320"/>
          </a:xfrm>
          <a:prstGeom prst="rect">
            <a:avLst/>
          </a:prstGeom>
          <a:noFill/>
        </p:spPr>
        <p:txBody>
          <a:bodyPr wrap="square" rtlCol="0">
            <a:spAutoFit/>
          </a:bodyPr>
          <a:lstStyle/>
          <a:p>
            <a:pPr marL="285750" indent="-285750">
              <a:buFont typeface="Wingdings" pitchFamily="2" charset="2"/>
              <a:buChar char="§"/>
            </a:pPr>
            <a:r>
              <a:rPr lang="en-US" dirty="0"/>
              <a:t>Retain to prevent turnover and existing recruitment challenges</a:t>
            </a:r>
          </a:p>
          <a:p>
            <a:pPr marL="285750" indent="-285750">
              <a:buFont typeface="Wingdings" pitchFamily="2" charset="2"/>
              <a:buChar char="§"/>
            </a:pPr>
            <a:endParaRPr lang="en-US" dirty="0"/>
          </a:p>
          <a:p>
            <a:pPr marL="285750" indent="-285750">
              <a:buFont typeface="Wingdings" pitchFamily="2" charset="2"/>
              <a:buChar char="§"/>
            </a:pPr>
            <a:r>
              <a:rPr lang="en-US" dirty="0"/>
              <a:t>Retain to create attractive workplaces with quality jobs &amp; attract future workforce</a:t>
            </a:r>
          </a:p>
          <a:p>
            <a:r>
              <a:rPr lang="en-US" dirty="0"/>
              <a:t> </a:t>
            </a:r>
          </a:p>
        </p:txBody>
      </p:sp>
      <p:sp>
        <p:nvSpPr>
          <p:cNvPr id="10" name="TextBox 9">
            <a:extLst>
              <a:ext uri="{FF2B5EF4-FFF2-40B4-BE49-F238E27FC236}">
                <a16:creationId xmlns:a16="http://schemas.microsoft.com/office/drawing/2014/main" id="{73CF4D2B-C40A-2301-8CC3-CF9CF6529FBF}"/>
              </a:ext>
            </a:extLst>
          </p:cNvPr>
          <p:cNvSpPr txBox="1"/>
          <p:nvPr/>
        </p:nvSpPr>
        <p:spPr>
          <a:xfrm>
            <a:off x="2045445" y="3809748"/>
            <a:ext cx="2574288" cy="2585323"/>
          </a:xfrm>
          <a:prstGeom prst="rect">
            <a:avLst/>
          </a:prstGeom>
          <a:noFill/>
        </p:spPr>
        <p:txBody>
          <a:bodyPr wrap="square" rtlCol="0">
            <a:spAutoFit/>
          </a:bodyPr>
          <a:lstStyle/>
          <a:p>
            <a:pPr marL="285750" indent="-285750">
              <a:buFont typeface="Wingdings" pitchFamily="2" charset="2"/>
              <a:buChar char="§"/>
            </a:pPr>
            <a:r>
              <a:rPr lang="en-US" dirty="0"/>
              <a:t>increasingly important for employers to </a:t>
            </a:r>
            <a:r>
              <a:rPr lang="en-US" dirty="0" err="1"/>
              <a:t>organise</a:t>
            </a:r>
            <a:r>
              <a:rPr lang="en-US" dirty="0"/>
              <a:t>/fund upskilling and reskilling </a:t>
            </a:r>
            <a:r>
              <a:rPr lang="en-US" dirty="0" err="1"/>
              <a:t>programmes</a:t>
            </a:r>
            <a:endParaRPr lang="en-US" dirty="0"/>
          </a:p>
          <a:p>
            <a:endParaRPr lang="en-US" dirty="0"/>
          </a:p>
          <a:p>
            <a:pPr marL="285750" indent="-285750">
              <a:buFont typeface="Wingdings" pitchFamily="2" charset="2"/>
              <a:buChar char="§"/>
            </a:pPr>
            <a:r>
              <a:rPr lang="en-US" dirty="0"/>
              <a:t>60% UK employers already do it (</a:t>
            </a:r>
            <a:r>
              <a:rPr lang="en-GB" sz="1800" dirty="0">
                <a:effectLst/>
                <a:latin typeface="Calibri" panose="020F0502020204030204" pitchFamily="34" charset="0"/>
                <a:ea typeface="Times New Roman" panose="02020603050405020304" pitchFamily="18" charset="0"/>
              </a:rPr>
              <a:t>CIPD, 2022)</a:t>
            </a:r>
            <a:r>
              <a:rPr lang="en-GB" dirty="0">
                <a:effectLst/>
              </a:rPr>
              <a:t> </a:t>
            </a:r>
            <a:endParaRPr lang="en-US" dirty="0"/>
          </a:p>
        </p:txBody>
      </p:sp>
      <p:graphicFrame>
        <p:nvGraphicFramePr>
          <p:cNvPr id="11" name="Diagram 10">
            <a:extLst>
              <a:ext uri="{FF2B5EF4-FFF2-40B4-BE49-F238E27FC236}">
                <a16:creationId xmlns:a16="http://schemas.microsoft.com/office/drawing/2014/main" id="{FEA2D7E3-2B4F-61B1-3FC4-012B27F53EC8}"/>
              </a:ext>
            </a:extLst>
          </p:cNvPr>
          <p:cNvGraphicFramePr/>
          <p:nvPr/>
        </p:nvGraphicFramePr>
        <p:xfrm>
          <a:off x="2280977" y="2025965"/>
          <a:ext cx="2945938" cy="18356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Diagram 11">
            <a:extLst>
              <a:ext uri="{FF2B5EF4-FFF2-40B4-BE49-F238E27FC236}">
                <a16:creationId xmlns:a16="http://schemas.microsoft.com/office/drawing/2014/main" id="{6472AEDE-BBFB-EA3F-ABD2-06729F5B7540}"/>
              </a:ext>
            </a:extLst>
          </p:cNvPr>
          <p:cNvGraphicFramePr/>
          <p:nvPr/>
        </p:nvGraphicFramePr>
        <p:xfrm>
          <a:off x="7119552" y="2423824"/>
          <a:ext cx="2367931" cy="14665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TextBox 12">
            <a:extLst>
              <a:ext uri="{FF2B5EF4-FFF2-40B4-BE49-F238E27FC236}">
                <a16:creationId xmlns:a16="http://schemas.microsoft.com/office/drawing/2014/main" id="{49C4AF44-FC18-C535-6DEF-0463BA28CD6B}"/>
              </a:ext>
            </a:extLst>
          </p:cNvPr>
          <p:cNvSpPr txBox="1"/>
          <p:nvPr/>
        </p:nvSpPr>
        <p:spPr>
          <a:xfrm>
            <a:off x="97884" y="797753"/>
            <a:ext cx="9562951" cy="923330"/>
          </a:xfrm>
          <a:prstGeom prst="rect">
            <a:avLst/>
          </a:prstGeom>
          <a:noFill/>
        </p:spPr>
        <p:txBody>
          <a:bodyPr wrap="square" rtlCol="0">
            <a:spAutoFit/>
          </a:bodyPr>
          <a:lstStyle/>
          <a:p>
            <a:r>
              <a:rPr lang="en-GB" b="1" dirty="0">
                <a:solidFill>
                  <a:srgbClr val="FF6600"/>
                </a:solidFill>
                <a:ea typeface="Aptos" panose="020B0004020202020204" pitchFamily="34" charset="0"/>
              </a:rPr>
              <a:t> - t</a:t>
            </a:r>
            <a:r>
              <a:rPr lang="en-GB" sz="1800" b="1" dirty="0">
                <a:solidFill>
                  <a:srgbClr val="FF6600"/>
                </a:solidFill>
                <a:ea typeface="Aptos" panose="020B0004020202020204" pitchFamily="34" charset="0"/>
              </a:rPr>
              <a:t>o </a:t>
            </a:r>
            <a:r>
              <a:rPr lang="en-GB" sz="1800" b="1" dirty="0">
                <a:solidFill>
                  <a:srgbClr val="FF6600"/>
                </a:solidFill>
                <a:effectLst/>
                <a:ea typeface="Aptos" panose="020B0004020202020204" pitchFamily="34" charset="0"/>
              </a:rPr>
              <a:t>develop programmes to sufficiently upskill and  re-train the existing workforce in line with business demands</a:t>
            </a:r>
            <a:r>
              <a:rPr lang="en-GB" sz="1800" b="1" dirty="0">
                <a:solidFill>
                  <a:srgbClr val="FF6600"/>
                </a:solidFill>
                <a:effectLst/>
              </a:rPr>
              <a:t>  </a:t>
            </a:r>
            <a:endParaRPr lang="en-US" sz="1800" b="1" dirty="0">
              <a:solidFill>
                <a:srgbClr val="FF6600"/>
              </a:solidFill>
            </a:endParaRPr>
          </a:p>
          <a:p>
            <a:endParaRPr lang="en-US" dirty="0"/>
          </a:p>
        </p:txBody>
      </p:sp>
    </p:spTree>
    <p:extLst>
      <p:ext uri="{BB962C8B-B14F-4D97-AF65-F5344CB8AC3E}">
        <p14:creationId xmlns:p14="http://schemas.microsoft.com/office/powerpoint/2010/main" val="3804308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6CC0EE-E8B9-34E5-D0E5-6E61B147B7F3}"/>
              </a:ext>
            </a:extLst>
          </p:cNvPr>
          <p:cNvSpPr>
            <a:spLocks noGrp="1"/>
          </p:cNvSpPr>
          <p:nvPr>
            <p:ph type="ctrTitle"/>
          </p:nvPr>
        </p:nvSpPr>
        <p:spPr/>
        <p:txBody>
          <a:bodyPr/>
          <a:lstStyle/>
          <a:p>
            <a:r>
              <a:rPr lang="de-DE" sz="2800" dirty="0" err="1"/>
              <a:t>Importance</a:t>
            </a:r>
            <a:r>
              <a:rPr lang="de-DE" sz="2800" dirty="0"/>
              <a:t> </a:t>
            </a:r>
            <a:r>
              <a:rPr lang="de-DE" sz="2800" dirty="0" err="1"/>
              <a:t>of</a:t>
            </a:r>
            <a:r>
              <a:rPr lang="de-DE" sz="2800" dirty="0"/>
              <a:t> </a:t>
            </a:r>
            <a:r>
              <a:rPr lang="de-DE" sz="2800" dirty="0" err="1"/>
              <a:t>retention</a:t>
            </a:r>
            <a:r>
              <a:rPr lang="de-DE" sz="2800" dirty="0"/>
              <a:t> in </a:t>
            </a:r>
            <a:r>
              <a:rPr lang="de-DE" sz="2800" dirty="0" err="1"/>
              <a:t>the</a:t>
            </a:r>
            <a:r>
              <a:rPr lang="de-DE" sz="2800" dirty="0"/>
              <a:t> </a:t>
            </a:r>
            <a:r>
              <a:rPr lang="de-DE" sz="2800" dirty="0" err="1"/>
              <a:t>labour</a:t>
            </a:r>
            <a:r>
              <a:rPr lang="de-DE" sz="2800" dirty="0"/>
              <a:t> </a:t>
            </a:r>
            <a:r>
              <a:rPr lang="de-DE" sz="2800" dirty="0" err="1"/>
              <a:t>shortage</a:t>
            </a:r>
            <a:r>
              <a:rPr lang="de-DE" sz="2800" dirty="0"/>
              <a:t> </a:t>
            </a:r>
            <a:r>
              <a:rPr lang="de-DE" sz="2800" dirty="0" err="1"/>
              <a:t>context</a:t>
            </a:r>
            <a:endParaRPr lang="en-US" sz="2800" dirty="0"/>
          </a:p>
        </p:txBody>
      </p:sp>
      <p:sp>
        <p:nvSpPr>
          <p:cNvPr id="7" name="Content Placeholder 6">
            <a:extLst>
              <a:ext uri="{FF2B5EF4-FFF2-40B4-BE49-F238E27FC236}">
                <a16:creationId xmlns:a16="http://schemas.microsoft.com/office/drawing/2014/main" id="{B41CB6D1-5E38-76E2-DEA9-D7A9C4350182}"/>
              </a:ext>
            </a:extLst>
          </p:cNvPr>
          <p:cNvSpPr>
            <a:spLocks noGrp="1"/>
          </p:cNvSpPr>
          <p:nvPr>
            <p:ph sz="quarter" idx="10"/>
          </p:nvPr>
        </p:nvSpPr>
        <p:spPr/>
        <p:txBody>
          <a:bodyPr>
            <a:normAutofit/>
          </a:bodyPr>
          <a:lstStyle/>
          <a:p>
            <a:pPr marL="457200" indent="-457200">
              <a:buFont typeface="Wingdings" pitchFamily="2" charset="2"/>
              <a:buChar char="§"/>
            </a:pPr>
            <a:r>
              <a:rPr lang="en-GB" sz="2400" kern="100" dirty="0">
                <a:cs typeface="Times New Roman" panose="02020603050405020304" pitchFamily="18" charset="0"/>
              </a:rPr>
              <a:t>45% of reported skills shortages in Scotland are due to labour not skill shortages</a:t>
            </a:r>
            <a:endParaRPr lang="en-GB" sz="2400" kern="100" dirty="0">
              <a:effectLst/>
              <a:ea typeface="Times New Roman" panose="02020603050405020304" pitchFamily="18" charset="0"/>
              <a:cs typeface="Times New Roman" panose="02020603050405020304" pitchFamily="18" charset="0"/>
            </a:endParaRPr>
          </a:p>
          <a:p>
            <a:pPr marL="457200" indent="-457200">
              <a:buFont typeface="Wingdings" pitchFamily="2" charset="2"/>
              <a:buChar char="§"/>
            </a:pPr>
            <a:r>
              <a:rPr lang="en-GB" sz="2400" kern="100" dirty="0">
                <a:effectLst/>
                <a:ea typeface="Times New Roman" panose="02020603050405020304" pitchFamily="18" charset="0"/>
                <a:cs typeface="Times New Roman" panose="02020603050405020304" pitchFamily="18" charset="0"/>
              </a:rPr>
              <a:t>often more expensive and time consuming to replace valuable employees than to hire new ones (Sinha and Sinha 2012). </a:t>
            </a:r>
          </a:p>
          <a:p>
            <a:pPr marL="457200" indent="-457200">
              <a:buFont typeface="Wingdings" pitchFamily="2" charset="2"/>
              <a:buChar char="§"/>
            </a:pPr>
            <a:r>
              <a:rPr lang="en-GB" sz="2400" kern="100" dirty="0">
                <a:ea typeface="Times New Roman" panose="02020603050405020304" pitchFamily="18" charset="0"/>
                <a:cs typeface="Times New Roman" panose="02020603050405020304" pitchFamily="18" charset="0"/>
              </a:rPr>
              <a:t>u</a:t>
            </a:r>
            <a:r>
              <a:rPr lang="en-GB" sz="2400" kern="100" dirty="0">
                <a:effectLst/>
                <a:ea typeface="Times New Roman" panose="02020603050405020304" pitchFamily="18" charset="0"/>
                <a:cs typeface="Times New Roman" panose="02020603050405020304" pitchFamily="18" charset="0"/>
              </a:rPr>
              <a:t>nder the current labour market conditions, planned recruitment might not even result in filled vacancies. For these reasons, employers should exercise their responsibility for proactive and strategic turnover prevention</a:t>
            </a:r>
          </a:p>
          <a:p>
            <a:pPr marL="457200" indent="-457200">
              <a:buFont typeface="Wingdings" pitchFamily="2" charset="2"/>
              <a:buChar char="§"/>
            </a:pPr>
            <a:r>
              <a:rPr lang="en-GB" sz="2400" kern="100" dirty="0">
                <a:cs typeface="Times New Roman" panose="02020603050405020304" pitchFamily="18" charset="0"/>
              </a:rPr>
              <a:t>37% of UK employers already undertook some initiatives to improve employee retention in response to the impact of Covid pandemic (CIPD 2022)</a:t>
            </a:r>
          </a:p>
          <a:p>
            <a:endParaRPr lang="en-US" dirty="0"/>
          </a:p>
        </p:txBody>
      </p:sp>
    </p:spTree>
    <p:extLst>
      <p:ext uri="{BB962C8B-B14F-4D97-AF65-F5344CB8AC3E}">
        <p14:creationId xmlns:p14="http://schemas.microsoft.com/office/powerpoint/2010/main" val="3058171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de-DE" sz="2800" dirty="0" err="1"/>
              <a:t>Employee</a:t>
            </a:r>
            <a:r>
              <a:rPr lang="de-DE" sz="2800" dirty="0"/>
              <a:t> Retention</a:t>
            </a:r>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p:txBody>
          <a:bodyPr>
            <a:normAutofit fontScale="32500" lnSpcReduction="20000"/>
          </a:bodyPr>
          <a:lstStyle/>
          <a:p>
            <a:r>
              <a:rPr lang="de-DE" sz="6200" dirty="0"/>
              <a:t>Retention </a:t>
            </a:r>
            <a:r>
              <a:rPr lang="de-DE" sz="6200" dirty="0" err="1"/>
              <a:t>Strategies</a:t>
            </a:r>
            <a:r>
              <a:rPr lang="de-DE" sz="6200" dirty="0"/>
              <a:t> </a:t>
            </a:r>
            <a:r>
              <a:rPr lang="en-GB" sz="6200" kern="100" dirty="0">
                <a:cs typeface="Times New Roman" panose="02020603050405020304" pitchFamily="18" charset="0"/>
              </a:rPr>
              <a:t>h</a:t>
            </a:r>
            <a:r>
              <a:rPr lang="en-GB" sz="6200" kern="100" dirty="0">
                <a:effectLst/>
                <a:ea typeface="Times New Roman" panose="02020603050405020304" pitchFamily="18" charset="0"/>
                <a:cs typeface="Times New Roman" panose="02020603050405020304" pitchFamily="18" charset="0"/>
              </a:rPr>
              <a:t>elp organisations maintain their staff and prevent costly and risky rounds of recruitment</a:t>
            </a:r>
            <a:r>
              <a:rPr lang="en-GB" sz="6200" kern="100" dirty="0">
                <a:ea typeface="Times New Roman" panose="02020603050405020304" pitchFamily="18" charset="0"/>
                <a:cs typeface="Times New Roman" panose="02020603050405020304" pitchFamily="18" charset="0"/>
              </a:rPr>
              <a:t>.</a:t>
            </a:r>
          </a:p>
          <a:p>
            <a:r>
              <a:rPr lang="en-GB" sz="6200" kern="100" dirty="0">
                <a:effectLst/>
                <a:ea typeface="Times New Roman" panose="02020603050405020304" pitchFamily="18" charset="0"/>
                <a:cs typeface="Times New Roman" panose="02020603050405020304" pitchFamily="18" charset="0"/>
              </a:rPr>
              <a:t>Examples:</a:t>
            </a:r>
          </a:p>
          <a:p>
            <a:pPr marL="457200" indent="-457200">
              <a:buFont typeface="Wingdings" pitchFamily="2" charset="2"/>
              <a:buChar char="§"/>
            </a:pPr>
            <a:r>
              <a:rPr lang="en-GB" sz="6200" kern="100" dirty="0">
                <a:ea typeface="Times New Roman" panose="02020603050405020304" pitchFamily="18" charset="0"/>
                <a:cs typeface="Times New Roman" panose="02020603050405020304" pitchFamily="18" charset="0"/>
              </a:rPr>
              <a:t>c</a:t>
            </a:r>
            <a:r>
              <a:rPr lang="en-GB" sz="6200" kern="100" dirty="0">
                <a:effectLst/>
                <a:ea typeface="Times New Roman" panose="02020603050405020304" pitchFamily="18" charset="0"/>
                <a:cs typeface="Times New Roman" panose="02020603050405020304" pitchFamily="18" charset="0"/>
              </a:rPr>
              <a:t>ompetitive pay</a:t>
            </a:r>
          </a:p>
          <a:p>
            <a:pPr marL="457200" indent="-457200">
              <a:buFont typeface="Wingdings" pitchFamily="2" charset="2"/>
              <a:buChar char="§"/>
            </a:pPr>
            <a:r>
              <a:rPr lang="en-GB" sz="6200" kern="100" dirty="0">
                <a:effectLst/>
                <a:ea typeface="Times New Roman" panose="02020603050405020304" pitchFamily="18" charset="0"/>
                <a:cs typeface="Times New Roman" panose="02020603050405020304" pitchFamily="18" charset="0"/>
              </a:rPr>
              <a:t>flexible work arrangement</a:t>
            </a:r>
          </a:p>
          <a:p>
            <a:pPr marL="457200" indent="-457200">
              <a:buFont typeface="Wingdings" pitchFamily="2" charset="2"/>
              <a:buChar char="§"/>
            </a:pPr>
            <a:r>
              <a:rPr lang="en-GB" sz="6200" kern="100" dirty="0">
                <a:effectLst/>
                <a:ea typeface="Times New Roman" panose="02020603050405020304" pitchFamily="18" charset="0"/>
                <a:cs typeface="Times New Roman" panose="02020603050405020304" pitchFamily="18" charset="0"/>
              </a:rPr>
              <a:t>training and career advancement opportunities are amongst the most commonly used strategies </a:t>
            </a:r>
          </a:p>
          <a:p>
            <a:r>
              <a:rPr lang="en-GB" sz="6200" kern="100" dirty="0">
                <a:effectLst/>
                <a:ea typeface="Times New Roman" panose="02020603050405020304" pitchFamily="18" charset="0"/>
                <a:cs typeface="Times New Roman" panose="02020603050405020304" pitchFamily="18" charset="0"/>
              </a:rPr>
              <a:t>(Leatherbarrow and Fletcher 2019, Scott et al. 2012, Singh 2019)</a:t>
            </a:r>
          </a:p>
          <a:p>
            <a:endParaRPr lang="en-GB" sz="6200" kern="100" dirty="0">
              <a:ea typeface="Times New Roman" panose="02020603050405020304" pitchFamily="18" charset="0"/>
              <a:cs typeface="Times New Roman" panose="02020603050405020304" pitchFamily="18" charset="0"/>
            </a:endParaRPr>
          </a:p>
          <a:p>
            <a:r>
              <a:rPr lang="en-GB" sz="6200" b="1" kern="100" dirty="0">
                <a:effectLst/>
                <a:ea typeface="Times New Roman" panose="02020603050405020304" pitchFamily="18" charset="0"/>
                <a:cs typeface="Times New Roman" panose="02020603050405020304" pitchFamily="18" charset="0"/>
              </a:rPr>
              <a:t>Most common staff motivations for leaving their employers relate to:</a:t>
            </a:r>
          </a:p>
          <a:p>
            <a:pPr marL="457200" indent="-457200">
              <a:buFontTx/>
              <a:buChar char="-"/>
            </a:pPr>
            <a:r>
              <a:rPr lang="en-GB" sz="6200" b="1" kern="100" dirty="0">
                <a:ea typeface="Times New Roman" panose="02020603050405020304" pitchFamily="18" charset="0"/>
                <a:cs typeface="Times New Roman" panose="02020603050405020304" pitchFamily="18" charset="0"/>
              </a:rPr>
              <a:t>Job quality: </a:t>
            </a:r>
            <a:r>
              <a:rPr lang="en-GB" sz="6200" kern="100" dirty="0">
                <a:effectLst/>
                <a:ea typeface="Times New Roman" panose="02020603050405020304" pitchFamily="18" charset="0"/>
                <a:cs typeface="Times New Roman" panose="02020603050405020304" pitchFamily="18" charset="0"/>
              </a:rPr>
              <a:t>problems with the job itself (e.g. heavy workload, lack of flexibility that impact work–life balance, lack of developmental and promotional opportunities)</a:t>
            </a:r>
          </a:p>
          <a:p>
            <a:pPr marL="457200" indent="-457200">
              <a:buFontTx/>
              <a:buChar char="-"/>
            </a:pPr>
            <a:r>
              <a:rPr lang="en-GB" sz="6200" b="1" kern="100" dirty="0">
                <a:effectLst/>
                <a:ea typeface="Times New Roman" panose="02020603050405020304" pitchFamily="18" charset="0"/>
                <a:cs typeface="Times New Roman" panose="02020603050405020304" pitchFamily="18" charset="0"/>
              </a:rPr>
              <a:t>Fair work/workplace: </a:t>
            </a:r>
            <a:r>
              <a:rPr lang="en-GB" sz="6200" kern="100" dirty="0">
                <a:effectLst/>
                <a:ea typeface="Times New Roman" panose="02020603050405020304" pitchFamily="18" charset="0"/>
                <a:cs typeface="Times New Roman" panose="02020603050405020304" pitchFamily="18" charset="0"/>
              </a:rPr>
              <a:t>employment conditions (e.g. unfair or low pay) or workplace (e.g. poor management, conflicts, unsupportive workplace and poor HRM policies)</a:t>
            </a:r>
            <a:endParaRPr lang="en-GB" sz="62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6191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941A-8DBE-2C57-D3B7-EB2821064F78}"/>
              </a:ext>
            </a:extLst>
          </p:cNvPr>
          <p:cNvSpPr>
            <a:spLocks noGrp="1"/>
          </p:cNvSpPr>
          <p:nvPr>
            <p:ph type="ctrTitle"/>
          </p:nvPr>
        </p:nvSpPr>
        <p:spPr/>
        <p:txBody>
          <a:bodyPr/>
          <a:lstStyle/>
          <a:p>
            <a:r>
              <a:rPr lang="en-US" sz="2800" dirty="0"/>
              <a:t>Perception of the LM &amp; job move attitudes (Scotland)</a:t>
            </a:r>
          </a:p>
        </p:txBody>
      </p:sp>
      <p:sp>
        <p:nvSpPr>
          <p:cNvPr id="3" name="Content Placeholder 2">
            <a:extLst>
              <a:ext uri="{FF2B5EF4-FFF2-40B4-BE49-F238E27FC236}">
                <a16:creationId xmlns:a16="http://schemas.microsoft.com/office/drawing/2014/main" id="{DC7E83E0-319F-AA19-2359-9EF9E2C0B6E2}"/>
              </a:ext>
            </a:extLst>
          </p:cNvPr>
          <p:cNvSpPr>
            <a:spLocks noGrp="1"/>
          </p:cNvSpPr>
          <p:nvPr>
            <p:ph sz="quarter" idx="10"/>
          </p:nvPr>
        </p:nvSpPr>
        <p:spPr>
          <a:xfrm>
            <a:off x="110049" y="1756446"/>
            <a:ext cx="7548673" cy="5004460"/>
          </a:xfrm>
        </p:spPr>
        <p:txBody>
          <a:bodyPr>
            <a:normAutofit/>
          </a:bodyPr>
          <a:lstStyle/>
          <a:p>
            <a:r>
              <a:rPr lang="en-GB" sz="2400" b="1" dirty="0">
                <a:solidFill>
                  <a:srgbClr val="1E1E1E"/>
                </a:solidFill>
                <a:effectLst/>
              </a:rPr>
              <a:t>Attitudes: </a:t>
            </a:r>
          </a:p>
          <a:p>
            <a:r>
              <a:rPr lang="en-GB" sz="2000" dirty="0">
                <a:solidFill>
                  <a:srgbClr val="1E1E1E"/>
                </a:solidFill>
                <a:effectLst/>
              </a:rPr>
              <a:t>32% of employees saying this would be easy (</a:t>
            </a:r>
            <a:r>
              <a:rPr lang="en-GB" sz="2000" dirty="0">
                <a:solidFill>
                  <a:srgbClr val="1E1E1E"/>
                </a:solidFill>
              </a:rPr>
              <a:t>slightly </a:t>
            </a:r>
            <a:r>
              <a:rPr lang="en-GB" sz="2000" dirty="0">
                <a:solidFill>
                  <a:srgbClr val="1E1E1E"/>
                </a:solidFill>
                <a:effectLst/>
              </a:rPr>
              <a:t>less in public sector, women disabled). </a:t>
            </a:r>
            <a:endParaRPr lang="en-GB" sz="2000" dirty="0">
              <a:solidFill>
                <a:srgbClr val="1E1E1E"/>
              </a:solidFill>
            </a:endParaRPr>
          </a:p>
          <a:p>
            <a:r>
              <a:rPr lang="en-GB" sz="2000" dirty="0">
                <a:solidFill>
                  <a:srgbClr val="1E1E1E"/>
                </a:solidFill>
                <a:effectLst/>
              </a:rPr>
              <a:t>66% respondents worked in another organisation before their current job</a:t>
            </a:r>
          </a:p>
          <a:p>
            <a:endParaRPr lang="en-GB" sz="2000" dirty="0">
              <a:solidFill>
                <a:srgbClr val="1E1E1E"/>
              </a:solidFill>
            </a:endParaRPr>
          </a:p>
          <a:p>
            <a:r>
              <a:rPr lang="en-GB" sz="2400" b="1" dirty="0">
                <a:solidFill>
                  <a:srgbClr val="1E1E1E"/>
                </a:solidFill>
                <a:effectLst/>
              </a:rPr>
              <a:t>Most frequent reasons for employee leaving:</a:t>
            </a:r>
          </a:p>
          <a:p>
            <a:r>
              <a:rPr lang="en-GB" sz="2000" dirty="0">
                <a:solidFill>
                  <a:srgbClr val="1E1E1E"/>
                </a:solidFill>
                <a:effectLst/>
              </a:rPr>
              <a:t>• better pay/benefits (27%)</a:t>
            </a:r>
            <a:br>
              <a:rPr lang="en-GB" sz="2000" dirty="0">
                <a:solidFill>
                  <a:srgbClr val="1E1E1E"/>
                </a:solidFill>
                <a:effectLst/>
              </a:rPr>
            </a:br>
            <a:r>
              <a:rPr lang="en-GB" sz="2000" dirty="0">
                <a:solidFill>
                  <a:srgbClr val="1E1E1E"/>
                </a:solidFill>
                <a:effectLst/>
              </a:rPr>
              <a:t>• better work–life balance (27%)</a:t>
            </a:r>
            <a:br>
              <a:rPr lang="en-GB" sz="2000" dirty="0">
                <a:solidFill>
                  <a:srgbClr val="1E1E1E"/>
                </a:solidFill>
                <a:effectLst/>
              </a:rPr>
            </a:br>
            <a:r>
              <a:rPr lang="en-GB" sz="2000" dirty="0">
                <a:solidFill>
                  <a:srgbClr val="1E1E1E"/>
                </a:solidFill>
                <a:effectLst/>
              </a:rPr>
              <a:t>• to increase job satisfaction (20%)</a:t>
            </a:r>
            <a:br>
              <a:rPr lang="en-GB" sz="2000" dirty="0">
                <a:solidFill>
                  <a:srgbClr val="1E1E1E"/>
                </a:solidFill>
                <a:effectLst/>
              </a:rPr>
            </a:br>
            <a:r>
              <a:rPr lang="en-GB" sz="2000" dirty="0">
                <a:solidFill>
                  <a:srgbClr val="1E1E1E"/>
                </a:solidFill>
                <a:effectLst/>
              </a:rPr>
              <a:t>• being unhappy with leadership of senior management (20%)</a:t>
            </a:r>
            <a:endParaRPr lang="en-GB" sz="2000" dirty="0"/>
          </a:p>
        </p:txBody>
      </p:sp>
      <p:pic>
        <p:nvPicPr>
          <p:cNvPr id="4" name="Content Placeholder 3">
            <a:extLst>
              <a:ext uri="{FF2B5EF4-FFF2-40B4-BE49-F238E27FC236}">
                <a16:creationId xmlns:a16="http://schemas.microsoft.com/office/drawing/2014/main" id="{B6F320DD-28AE-C3C0-07E9-0BE5D8522266}"/>
              </a:ext>
            </a:extLst>
          </p:cNvPr>
          <p:cNvPicPr>
            <a:picLocks noChangeAspect="1"/>
          </p:cNvPicPr>
          <p:nvPr/>
        </p:nvPicPr>
        <p:blipFill>
          <a:blip r:embed="rId2"/>
          <a:stretch>
            <a:fillRect/>
          </a:stretch>
        </p:blipFill>
        <p:spPr>
          <a:xfrm>
            <a:off x="7658722" y="2825304"/>
            <a:ext cx="1930400" cy="2451234"/>
          </a:xfrm>
          <a:prstGeom prst="rect">
            <a:avLst/>
          </a:prstGeom>
        </p:spPr>
      </p:pic>
      <p:sp>
        <p:nvSpPr>
          <p:cNvPr id="5" name="TextBox 4">
            <a:extLst>
              <a:ext uri="{FF2B5EF4-FFF2-40B4-BE49-F238E27FC236}">
                <a16:creationId xmlns:a16="http://schemas.microsoft.com/office/drawing/2014/main" id="{116DC443-270B-C177-92B0-50E693EFA742}"/>
              </a:ext>
            </a:extLst>
          </p:cNvPr>
          <p:cNvSpPr txBox="1"/>
          <p:nvPr/>
        </p:nvSpPr>
        <p:spPr>
          <a:xfrm>
            <a:off x="7655391" y="5571083"/>
            <a:ext cx="4192751" cy="646331"/>
          </a:xfrm>
          <a:prstGeom prst="rect">
            <a:avLst/>
          </a:prstGeom>
          <a:noFill/>
        </p:spPr>
        <p:txBody>
          <a:bodyPr wrap="none" rtlCol="0">
            <a:spAutoFit/>
          </a:bodyPr>
          <a:lstStyle/>
          <a:p>
            <a:r>
              <a:rPr lang="en-US" sz="1800" dirty="0"/>
              <a:t>CIPD 2024 –Working Lives Scotland </a:t>
            </a:r>
            <a:r>
              <a:rPr lang="en-US" dirty="0"/>
              <a:t>S</a:t>
            </a:r>
            <a:r>
              <a:rPr lang="en-US" sz="1800" dirty="0"/>
              <a:t>urvey </a:t>
            </a:r>
          </a:p>
          <a:p>
            <a:endParaRPr lang="en-US" dirty="0"/>
          </a:p>
        </p:txBody>
      </p:sp>
    </p:spTree>
    <p:extLst>
      <p:ext uri="{BB962C8B-B14F-4D97-AF65-F5344CB8AC3E}">
        <p14:creationId xmlns:p14="http://schemas.microsoft.com/office/powerpoint/2010/main" val="157945320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D17F8E-3CB6-4F1A-AB1C-C0FA346E23D7}">
  <ds:schemaRefs>
    <ds:schemaRef ds:uri="http://purl.org/dc/dcmitype/"/>
    <ds:schemaRef ds:uri="b60ce84f-f280-4667-9800-e3f576e2a563"/>
    <ds:schemaRef ds:uri="http://schemas.microsoft.com/office/2006/documentManagement/types"/>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 ds:uri="62366948-6865-4f5e-9e13-175c864d6460"/>
    <ds:schemaRef ds:uri="http://www.w3.org/XML/1998/namespace"/>
  </ds:schemaRefs>
</ds:datastoreItem>
</file>

<file path=customXml/itemProps2.xml><?xml version="1.0" encoding="utf-8"?>
<ds:datastoreItem xmlns:ds="http://schemas.openxmlformats.org/officeDocument/2006/customXml" ds:itemID="{404DF3C6-2793-4481-929B-A0395C7E912B}">
  <ds:schemaRefs>
    <ds:schemaRef ds:uri="http://schemas.microsoft.com/sharepoint/v3/contenttype/forms"/>
  </ds:schemaRefs>
</ds:datastoreItem>
</file>

<file path=customXml/itemProps3.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534</TotalTime>
  <Words>2117</Words>
  <Application>Microsoft Macintosh PowerPoint</Application>
  <PresentationFormat>Widescreen</PresentationFormat>
  <Paragraphs>142</Paragraphs>
  <Slides>15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Aptos</vt:lpstr>
      <vt:lpstr>Arial</vt:lpstr>
      <vt:lpstr>Calibri</vt:lpstr>
      <vt:lpstr>Calibri Light</vt:lpstr>
      <vt:lpstr>Helvetica</vt:lpstr>
      <vt:lpstr>Helvetica Neue</vt:lpstr>
      <vt:lpstr>Symbol</vt:lpstr>
      <vt:lpstr>Times New Roman</vt:lpstr>
      <vt:lpstr>Wingdings</vt:lpstr>
      <vt:lpstr>Custom Design</vt:lpstr>
      <vt:lpstr>PowerPoint Presentation</vt:lpstr>
      <vt:lpstr>Context for labour and skills shortages in Scotland: mega level factors</vt:lpstr>
      <vt:lpstr>Examples of sectors with acute staff shortages I</vt:lpstr>
      <vt:lpstr>Examples of sectors with acute staff shortages II</vt:lpstr>
      <vt:lpstr>Examples of sectors with acute staff shortages I</vt:lpstr>
      <vt:lpstr>Responsibilities of employers in a ‘shortage’ context</vt:lpstr>
      <vt:lpstr>Importance of retention in the labour shortage context</vt:lpstr>
      <vt:lpstr>Employee Retention</vt:lpstr>
      <vt:lpstr>Perception of the LM &amp; job move attitudes (Scotland)</vt:lpstr>
      <vt:lpstr>Importance of fair work and good quality jobs </vt:lpstr>
      <vt:lpstr>Workforce development</vt:lpstr>
      <vt:lpstr>Scotland’s Fair Work Framework (2015)</vt:lpstr>
      <vt:lpstr>CIPD Good Work dimensions</vt:lpstr>
      <vt:lpstr>Handling Skills shortages: WG questions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Aleksandra Webb</cp:lastModifiedBy>
  <cp:revision>112</cp:revision>
  <cp:lastPrinted>2022-08-18T12:34:37Z</cp:lastPrinted>
  <dcterms:created xsi:type="dcterms:W3CDTF">2021-07-14T07:03:25Z</dcterms:created>
  <dcterms:modified xsi:type="dcterms:W3CDTF">2024-09-02T14:07:52Z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